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379" r:id="rId3"/>
    <p:sldId id="337" r:id="rId4"/>
    <p:sldId id="338" r:id="rId5"/>
    <p:sldId id="334" r:id="rId6"/>
    <p:sldId id="376" r:id="rId7"/>
    <p:sldId id="377" r:id="rId8"/>
    <p:sldId id="333" r:id="rId9"/>
    <p:sldId id="340" r:id="rId10"/>
    <p:sldId id="342" r:id="rId11"/>
    <p:sldId id="343" r:id="rId12"/>
    <p:sldId id="374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90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99CCFF"/>
    <a:srgbClr val="F79646"/>
    <a:srgbClr val="FFFF99"/>
    <a:srgbClr val="FFFFCC"/>
    <a:srgbClr val="FFCCCC"/>
    <a:srgbClr val="F9EEED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1" autoAdjust="0"/>
    <p:restoredTop sz="97882" autoAdjust="0"/>
  </p:normalViewPr>
  <p:slideViewPr>
    <p:cSldViewPr>
      <p:cViewPr>
        <p:scale>
          <a:sx n="80" d="100"/>
          <a:sy n="80" d="100"/>
        </p:scale>
        <p:origin x="-27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2508250825083"/>
          <c:y val="6.0109289617486336E-2"/>
          <c:w val="0.43564356435643564"/>
          <c:h val="0.914389799635701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Чукотский автономный округ </c:v>
                </c:pt>
                <c:pt idx="1">
                  <c:v>Приморский край </c:v>
                </c:pt>
                <c:pt idx="2">
                  <c:v>Амурская область </c:v>
                </c:pt>
                <c:pt idx="3">
                  <c:v>Еврейская автономная область </c:v>
                </c:pt>
                <c:pt idx="4">
                  <c:v>Хабаровский край </c:v>
                </c:pt>
                <c:pt idx="5">
                  <c:v>Камчатский край </c:v>
                </c:pt>
                <c:pt idx="6">
                  <c:v>Республика Саха (Якутия) </c:v>
                </c:pt>
                <c:pt idx="7">
                  <c:v>Магаданская область </c:v>
                </c:pt>
                <c:pt idx="8">
                  <c:v>Сахалинская область 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85.8</c:v>
                </c:pt>
                <c:pt idx="1">
                  <c:v>87.7</c:v>
                </c:pt>
                <c:pt idx="2">
                  <c:v>91</c:v>
                </c:pt>
                <c:pt idx="3">
                  <c:v>91.4</c:v>
                </c:pt>
                <c:pt idx="4">
                  <c:v>100.4</c:v>
                </c:pt>
                <c:pt idx="5">
                  <c:v>102</c:v>
                </c:pt>
                <c:pt idx="6">
                  <c:v>103.8</c:v>
                </c:pt>
                <c:pt idx="7">
                  <c:v>106.5</c:v>
                </c:pt>
                <c:pt idx="8">
                  <c:v>113.8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89"/>
        <c:axId val="120653696"/>
        <c:axId val="120655232"/>
      </c:barChart>
      <c:catAx>
        <c:axId val="12065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42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53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6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65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653696"/>
        <c:crosses val="autoZero"/>
        <c:crossBetween val="between"/>
      </c:valAx>
      <c:spPr>
        <a:noFill/>
        <a:ln w="24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7545654538541"/>
          <c:y val="3.4234234234234232E-2"/>
          <c:w val="0.78843184733458582"/>
          <c:h val="0.774774774774775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Число безработных, человек</c:v>
                </c:pt>
              </c:strCache>
            </c:strRef>
          </c:tx>
          <c:spPr>
            <a:solidFill>
              <a:srgbClr val="99CCFF"/>
            </a:solidFill>
            <a:ln w="630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" sourceLinked="0"/>
              <c:spPr>
                <a:noFill/>
                <a:ln w="12606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CC99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12606">
                <a:noFill/>
              </a:ln>
            </c:spPr>
            <c:txPr>
              <a:bodyPr/>
              <a:lstStyle/>
              <a:p>
                <a:pPr>
                  <a:defRPr sz="13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#,##0">
                  <c:v>821</c:v>
                </c:pt>
                <c:pt idx="1">
                  <c:v>796</c:v>
                </c:pt>
                <c:pt idx="2">
                  <c:v>849</c:v>
                </c:pt>
                <c:pt idx="3">
                  <c:v>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3105408"/>
        <c:axId val="14310720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Уровень зарегистрированной безработицы (на конец года), в % </c:v>
                </c:pt>
              </c:strCache>
            </c:strRef>
          </c:tx>
          <c:spPr>
            <a:ln w="50767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2.5</c:v>
                </c:pt>
                <c:pt idx="1">
                  <c:v>2.4</c:v>
                </c:pt>
                <c:pt idx="2">
                  <c:v>2.5</c:v>
                </c:pt>
                <c:pt idx="3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8736"/>
        <c:axId val="143126912"/>
      </c:lineChart>
      <c:catAx>
        <c:axId val="1431054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3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107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107200"/>
        <c:scaling>
          <c:orientation val="minMax"/>
          <c:max val="1200"/>
          <c:min val="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ln w="63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43105408"/>
        <c:crosses val="autoZero"/>
        <c:crossBetween val="between"/>
        <c:majorUnit val="300"/>
      </c:valAx>
      <c:catAx>
        <c:axId val="143108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126912"/>
        <c:crosses val="autoZero"/>
        <c:auto val="0"/>
        <c:lblAlgn val="ctr"/>
        <c:lblOffset val="100"/>
        <c:noMultiLvlLbl val="0"/>
      </c:catAx>
      <c:valAx>
        <c:axId val="143126912"/>
        <c:scaling>
          <c:orientation val="minMax"/>
          <c:max val="3.5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63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43108736"/>
        <c:crosses val="max"/>
        <c:crossBetween val="between"/>
        <c:majorUnit val="1"/>
        <c:minorUnit val="0.5"/>
      </c:valAx>
      <c:spPr>
        <a:noFill/>
        <a:ln w="6303">
          <a:solidFill>
            <a:srgbClr val="FFFF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199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99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4491525423728813E-2"/>
          <c:y val="0.88844803955819518"/>
          <c:w val="0.9173728813559322"/>
          <c:h val="6.6195121514247557E-2"/>
        </c:manualLayout>
      </c:layout>
      <c:overlay val="0"/>
      <c:spPr>
        <a:noFill/>
        <a:ln w="12606">
          <a:noFill/>
        </a:ln>
      </c:spPr>
      <c:txPr>
        <a:bodyPr/>
        <a:lstStyle/>
        <a:p>
          <a:pPr>
            <a:defRPr sz="729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68ED9-4086-41D1-94E9-EC2DDBEFA955}" type="doc">
      <dgm:prSet loTypeId="urn:microsoft.com/office/officeart/2005/8/layout/pyramid2" loCatId="pyramid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DD48968-8453-4EF2-BFA9-B1A58B2C80C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Добыча серебра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112,9% к 2014 году</a:t>
          </a:r>
        </a:p>
      </dgm:t>
    </dgm:pt>
    <dgm:pt modelId="{D1422C3F-4BD8-4CB4-A0C6-3E37C22D488B}" type="parTrans" cxnId="{06BBAC9A-B0CD-4786-B7A1-C6DE038F4F4F}">
      <dgm:prSet/>
      <dgm:spPr/>
      <dgm:t>
        <a:bodyPr/>
        <a:lstStyle/>
        <a:p>
          <a:endParaRPr lang="ru-RU"/>
        </a:p>
      </dgm:t>
    </dgm:pt>
    <dgm:pt modelId="{7EACB796-0386-401F-9F2E-6D0FCCA23132}" type="sibTrans" cxnId="{06BBAC9A-B0CD-4786-B7A1-C6DE038F4F4F}">
      <dgm:prSet/>
      <dgm:spPr/>
      <dgm:t>
        <a:bodyPr/>
        <a:lstStyle/>
        <a:p>
          <a:endParaRPr lang="ru-RU"/>
        </a:p>
      </dgm:t>
    </dgm:pt>
    <dgm:pt modelId="{13125AC7-1323-4E92-8951-02959970F87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Объем платных услуг населению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110,6% к 2014 году</a:t>
          </a:r>
        </a:p>
      </dgm:t>
    </dgm:pt>
    <dgm:pt modelId="{CC17F6EB-895E-41B7-882B-E3DCFB66925A}" type="parTrans" cxnId="{285A5162-F578-4A64-AB51-C6D2EFDF69B9}">
      <dgm:prSet/>
      <dgm:spPr/>
      <dgm:t>
        <a:bodyPr/>
        <a:lstStyle/>
        <a:p>
          <a:endParaRPr lang="ru-RU"/>
        </a:p>
      </dgm:t>
    </dgm:pt>
    <dgm:pt modelId="{014E901E-0CF0-4B6B-AA25-3B3D7C088C60}" type="sibTrans" cxnId="{285A5162-F578-4A64-AB51-C6D2EFDF69B9}">
      <dgm:prSet/>
      <dgm:spPr/>
      <dgm:t>
        <a:bodyPr/>
        <a:lstStyle/>
        <a:p>
          <a:endParaRPr lang="ru-RU"/>
        </a:p>
      </dgm:t>
    </dgm:pt>
    <dgm:pt modelId="{05EFF6B2-8349-4CD6-9ED0-D753039D484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Объем строительных работ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в 3 раза к 2014 году</a:t>
          </a:r>
        </a:p>
      </dgm:t>
    </dgm:pt>
    <dgm:pt modelId="{7541DF26-B737-42CF-819D-FCA8FD46F812}" type="parTrans" cxnId="{41588F9F-F104-4F04-A5ED-48216FC9652B}">
      <dgm:prSet/>
      <dgm:spPr/>
      <dgm:t>
        <a:bodyPr/>
        <a:lstStyle/>
        <a:p>
          <a:endParaRPr lang="ru-RU"/>
        </a:p>
      </dgm:t>
    </dgm:pt>
    <dgm:pt modelId="{2CD399B4-4CB7-4067-BFDA-F1A4EAE92278}" type="sibTrans" cxnId="{41588F9F-F104-4F04-A5ED-48216FC9652B}">
      <dgm:prSet/>
      <dgm:spPr/>
      <dgm:t>
        <a:bodyPr/>
        <a:lstStyle/>
        <a:p>
          <a:endParaRPr lang="ru-RU"/>
        </a:p>
      </dgm:t>
    </dgm:pt>
    <dgm:pt modelId="{E55FCF31-DCEE-4AE8-8333-6B2F56E1BDC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Ввод в действие жилых домов -                                           </a:t>
          </a: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129,4% к 2014 году </a:t>
          </a:r>
        </a:p>
      </dgm:t>
    </dgm:pt>
    <dgm:pt modelId="{4E8250EA-5B1F-4DB0-9718-3EA1B8ED7147}" type="parTrans" cxnId="{0DE2DD1E-3776-4A51-BBF2-11AAEC295BB4}">
      <dgm:prSet/>
      <dgm:spPr/>
      <dgm:t>
        <a:bodyPr/>
        <a:lstStyle/>
        <a:p>
          <a:endParaRPr lang="ru-RU"/>
        </a:p>
      </dgm:t>
    </dgm:pt>
    <dgm:pt modelId="{941A0CCD-A9BA-42B0-851D-BD280184944E}" type="sibTrans" cxnId="{0DE2DD1E-3776-4A51-BBF2-11AAEC295BB4}">
      <dgm:prSet/>
      <dgm:spPr/>
      <dgm:t>
        <a:bodyPr/>
        <a:lstStyle/>
        <a:p>
          <a:endParaRPr lang="ru-RU"/>
        </a:p>
      </dgm:t>
    </dgm:pt>
    <dgm:pt modelId="{CBD0DA99-DD2A-4B8B-AFB0-9AB7E06BAC6A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Прибыль прибыльных  предприятий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в 1,7 раза к 2014 году</a:t>
          </a:r>
        </a:p>
      </dgm:t>
    </dgm:pt>
    <dgm:pt modelId="{030B8BBA-2AF8-4B77-859A-8014DA732107}" type="parTrans" cxnId="{966373DB-F7C5-49C7-968B-6F0C48DB8D64}">
      <dgm:prSet/>
      <dgm:spPr/>
      <dgm:t>
        <a:bodyPr/>
        <a:lstStyle/>
        <a:p>
          <a:endParaRPr lang="ru-RU"/>
        </a:p>
      </dgm:t>
    </dgm:pt>
    <dgm:pt modelId="{3B00FCE2-9CC3-4513-8CDF-16D81C39E457}" type="sibTrans" cxnId="{966373DB-F7C5-49C7-968B-6F0C48DB8D64}">
      <dgm:prSet/>
      <dgm:spPr/>
      <dgm:t>
        <a:bodyPr/>
        <a:lstStyle/>
        <a:p>
          <a:endParaRPr lang="ru-RU"/>
        </a:p>
      </dgm:t>
    </dgm:pt>
    <dgm:pt modelId="{D6714DAD-DC72-4926-BE6E-187EF38E2B8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Оборот розничной торговли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105,0% к 2014 году</a:t>
          </a:r>
        </a:p>
      </dgm:t>
    </dgm:pt>
    <dgm:pt modelId="{641C6671-EC9B-4723-9345-BC7D486A0744}" type="sibTrans" cxnId="{F8ACE373-2A51-4C64-8649-054B9200C19B}">
      <dgm:prSet/>
      <dgm:spPr/>
      <dgm:t>
        <a:bodyPr/>
        <a:lstStyle/>
        <a:p>
          <a:endParaRPr lang="ru-RU"/>
        </a:p>
      </dgm:t>
    </dgm:pt>
    <dgm:pt modelId="{739671D0-7B49-4F9B-96BC-2C3ACFBE0ED0}" type="parTrans" cxnId="{F8ACE373-2A51-4C64-8649-054B9200C19B}">
      <dgm:prSet/>
      <dgm:spPr/>
      <dgm:t>
        <a:bodyPr/>
        <a:lstStyle/>
        <a:p>
          <a:endParaRPr lang="ru-RU"/>
        </a:p>
      </dgm:t>
    </dgm:pt>
    <dgm:pt modelId="{EE1D7FB7-ABAC-497A-A539-9B94A75AFBE8}">
      <dgm:prSet custT="1"/>
      <dgm:spPr/>
      <dgm:t>
        <a:bodyPr/>
        <a:lstStyle/>
        <a:p>
          <a:pPr rtl="0">
            <a:lnSpc>
              <a:spcPct val="9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Добыча золота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100,4% к 2014 году</a:t>
          </a:r>
        </a:p>
      </dgm:t>
    </dgm:pt>
    <dgm:pt modelId="{5A529514-4CB7-4F2F-B0C5-446197AEDF17}" type="parTrans" cxnId="{83D2923B-4636-4871-A0BF-23C890AF789D}">
      <dgm:prSet/>
      <dgm:spPr/>
      <dgm:t>
        <a:bodyPr/>
        <a:lstStyle/>
        <a:p>
          <a:endParaRPr lang="ru-RU"/>
        </a:p>
      </dgm:t>
    </dgm:pt>
    <dgm:pt modelId="{B497CD48-7FE0-4B2F-AEBB-E707B4523771}" type="sibTrans" cxnId="{83D2923B-4636-4871-A0BF-23C890AF789D}">
      <dgm:prSet/>
      <dgm:spPr/>
      <dgm:t>
        <a:bodyPr/>
        <a:lstStyle/>
        <a:p>
          <a:endParaRPr lang="ru-RU"/>
        </a:p>
      </dgm:t>
    </dgm:pt>
    <dgm:pt modelId="{F6E2E605-3892-442E-9FD7-998ED2E9ADD4}" type="pres">
      <dgm:prSet presAssocID="{13868ED9-4086-41D1-94E9-EC2DDBEFA95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33900E-42DD-4737-9A12-923D83C7A13B}" type="pres">
      <dgm:prSet presAssocID="{13868ED9-4086-41D1-94E9-EC2DDBEFA955}" presName="pyramid" presStyleLbl="node1" presStyleIdx="0" presStyleCnt="1" custScaleX="83196" custLinFactNeighborX="33503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EE872ACF-AE76-46A7-AB8F-2E644288C58B}" type="pres">
      <dgm:prSet presAssocID="{13868ED9-4086-41D1-94E9-EC2DDBEFA955}" presName="theList" presStyleCnt="0"/>
      <dgm:spPr/>
      <dgm:t>
        <a:bodyPr/>
        <a:lstStyle/>
        <a:p>
          <a:endParaRPr lang="ru-RU"/>
        </a:p>
      </dgm:t>
    </dgm:pt>
    <dgm:pt modelId="{5FFA34CB-99FB-462A-9533-068DD19BE259}" type="pres">
      <dgm:prSet presAssocID="{FDD48968-8453-4EF2-BFA9-B1A58B2C80CF}" presName="aNode" presStyleLbl="fgAcc1" presStyleIdx="0" presStyleCnt="7" custScaleX="193057" custScaleY="79950" custLinFactY="39802" custLinFactNeighborX="12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713C9-8C05-4379-83FD-31B8D51266CF}" type="pres">
      <dgm:prSet presAssocID="{FDD48968-8453-4EF2-BFA9-B1A58B2C80CF}" presName="aSpace" presStyleCnt="0"/>
      <dgm:spPr/>
      <dgm:t>
        <a:bodyPr/>
        <a:lstStyle/>
        <a:p>
          <a:endParaRPr lang="ru-RU"/>
        </a:p>
      </dgm:t>
    </dgm:pt>
    <dgm:pt modelId="{FF0BC612-C966-4931-AB83-8582E2C1F38F}" type="pres">
      <dgm:prSet presAssocID="{EE1D7FB7-ABAC-497A-A539-9B94A75AFBE8}" presName="aNode" presStyleLbl="fgAcc1" presStyleIdx="1" presStyleCnt="7" custScaleX="193057" custScaleY="79950" custLinFactY="-120747" custLinFactNeighborX="12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B104D-32BA-4BB8-B1F1-D0AE2B22C776}" type="pres">
      <dgm:prSet presAssocID="{EE1D7FB7-ABAC-497A-A539-9B94A75AFBE8}" presName="aSpace" presStyleCnt="0"/>
      <dgm:spPr/>
    </dgm:pt>
    <dgm:pt modelId="{A4D55151-B3DE-448E-8DF5-C7E2E17D5A5A}" type="pres">
      <dgm:prSet presAssocID="{E55FCF31-DCEE-4AE8-8333-6B2F56E1BDC6}" presName="aNode" presStyleLbl="fgAcc1" presStyleIdx="2" presStyleCnt="7" custScaleX="193057" custScaleY="79950" custLinFactY="-8326" custLinFactNeighborX="12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9B282-DCAF-423C-8A52-83283E5B7FA6}" type="pres">
      <dgm:prSet presAssocID="{E55FCF31-DCEE-4AE8-8333-6B2F56E1BDC6}" presName="aSpace" presStyleCnt="0"/>
      <dgm:spPr/>
      <dgm:t>
        <a:bodyPr/>
        <a:lstStyle/>
        <a:p>
          <a:endParaRPr lang="ru-RU"/>
        </a:p>
      </dgm:t>
    </dgm:pt>
    <dgm:pt modelId="{CDAEDC43-688B-4282-ADD2-BF6C79A5F213}" type="pres">
      <dgm:prSet presAssocID="{CBD0DA99-DD2A-4B8B-AFB0-9AB7E06BAC6A}" presName="aNode" presStyleLbl="fgAcc1" presStyleIdx="3" presStyleCnt="7" custScaleX="193057" custScaleY="79950" custLinFactNeighborX="1259" custLinFactNeighborY="-39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033D-804F-457A-A772-3918464BA552}" type="pres">
      <dgm:prSet presAssocID="{CBD0DA99-DD2A-4B8B-AFB0-9AB7E06BAC6A}" presName="aSpace" presStyleCnt="0"/>
      <dgm:spPr/>
      <dgm:t>
        <a:bodyPr/>
        <a:lstStyle/>
        <a:p>
          <a:endParaRPr lang="ru-RU"/>
        </a:p>
      </dgm:t>
    </dgm:pt>
    <dgm:pt modelId="{C7E38674-45FC-403F-BD54-3E937B83E449}" type="pres">
      <dgm:prSet presAssocID="{13125AC7-1323-4E92-8951-02959970F87B}" presName="aNode" presStyleLbl="fgAcc1" presStyleIdx="4" presStyleCnt="7" custScaleX="193408" custScaleY="78490" custLinFactNeighborX="1259" custLinFactNeighborY="88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DE0E8-6206-47D5-AF0A-A2B08957DA29}" type="pres">
      <dgm:prSet presAssocID="{13125AC7-1323-4E92-8951-02959970F87B}" presName="aSpace" presStyleCnt="0"/>
      <dgm:spPr/>
      <dgm:t>
        <a:bodyPr/>
        <a:lstStyle/>
        <a:p>
          <a:endParaRPr lang="ru-RU"/>
        </a:p>
      </dgm:t>
    </dgm:pt>
    <dgm:pt modelId="{213BC633-BEFD-4BA0-9037-0C8931263F93}" type="pres">
      <dgm:prSet presAssocID="{05EFF6B2-8349-4CD6-9ED0-D753039D4842}" presName="aNode" presStyleLbl="fgAcc1" presStyleIdx="5" presStyleCnt="7" custScaleX="192982" custScaleY="82825" custLinFactY="102756" custLinFactNeighborX="125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52183-7A13-4629-83B7-7BFA230009DB}" type="pres">
      <dgm:prSet presAssocID="{05EFF6B2-8349-4CD6-9ED0-D753039D4842}" presName="aSpace" presStyleCnt="0"/>
      <dgm:spPr/>
      <dgm:t>
        <a:bodyPr/>
        <a:lstStyle/>
        <a:p>
          <a:endParaRPr lang="ru-RU"/>
        </a:p>
      </dgm:t>
    </dgm:pt>
    <dgm:pt modelId="{9D5CEAE1-315D-4257-AAF8-6E38C44C7556}" type="pres">
      <dgm:prSet presAssocID="{D6714DAD-DC72-4926-BE6E-187EF38E2B82}" presName="aNode" presStyleLbl="fgAcc1" presStyleIdx="6" presStyleCnt="7" custScaleX="192982" custScaleY="67273" custLinFactY="-54414" custLinFactNeighborX="12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87BAF-C6BF-42B5-82F0-9EFD1CC26BEC}" type="pres">
      <dgm:prSet presAssocID="{D6714DAD-DC72-4926-BE6E-187EF38E2B82}" presName="aSpace" presStyleCnt="0"/>
      <dgm:spPr/>
      <dgm:t>
        <a:bodyPr/>
        <a:lstStyle/>
        <a:p>
          <a:endParaRPr lang="ru-RU"/>
        </a:p>
      </dgm:t>
    </dgm:pt>
  </dgm:ptLst>
  <dgm:cxnLst>
    <dgm:cxn modelId="{0DE2DD1E-3776-4A51-BBF2-11AAEC295BB4}" srcId="{13868ED9-4086-41D1-94E9-EC2DDBEFA955}" destId="{E55FCF31-DCEE-4AE8-8333-6B2F56E1BDC6}" srcOrd="2" destOrd="0" parTransId="{4E8250EA-5B1F-4DB0-9718-3EA1B8ED7147}" sibTransId="{941A0CCD-A9BA-42B0-851D-BD280184944E}"/>
    <dgm:cxn modelId="{966373DB-F7C5-49C7-968B-6F0C48DB8D64}" srcId="{13868ED9-4086-41D1-94E9-EC2DDBEFA955}" destId="{CBD0DA99-DD2A-4B8B-AFB0-9AB7E06BAC6A}" srcOrd="3" destOrd="0" parTransId="{030B8BBA-2AF8-4B77-859A-8014DA732107}" sibTransId="{3B00FCE2-9CC3-4513-8CDF-16D81C39E457}"/>
    <dgm:cxn modelId="{556A5E93-2766-4B61-969A-AB6FF9ED686E}" type="presOf" srcId="{CBD0DA99-DD2A-4B8B-AFB0-9AB7E06BAC6A}" destId="{CDAEDC43-688B-4282-ADD2-BF6C79A5F213}" srcOrd="0" destOrd="0" presId="urn:microsoft.com/office/officeart/2005/8/layout/pyramid2"/>
    <dgm:cxn modelId="{91258C07-EBDF-4B35-8A4D-6E879F67D0BE}" type="presOf" srcId="{D6714DAD-DC72-4926-BE6E-187EF38E2B82}" destId="{9D5CEAE1-315D-4257-AAF8-6E38C44C7556}" srcOrd="0" destOrd="0" presId="urn:microsoft.com/office/officeart/2005/8/layout/pyramid2"/>
    <dgm:cxn modelId="{41588F9F-F104-4F04-A5ED-48216FC9652B}" srcId="{13868ED9-4086-41D1-94E9-EC2DDBEFA955}" destId="{05EFF6B2-8349-4CD6-9ED0-D753039D4842}" srcOrd="5" destOrd="0" parTransId="{7541DF26-B737-42CF-819D-FCA8FD46F812}" sibTransId="{2CD399B4-4CB7-4067-BFDA-F1A4EAE92278}"/>
    <dgm:cxn modelId="{6094A680-1742-4046-A2F8-97F61D4AC370}" type="presOf" srcId="{13125AC7-1323-4E92-8951-02959970F87B}" destId="{C7E38674-45FC-403F-BD54-3E937B83E449}" srcOrd="0" destOrd="0" presId="urn:microsoft.com/office/officeart/2005/8/layout/pyramid2"/>
    <dgm:cxn modelId="{5520B060-5320-47DD-A074-CA01572A3725}" type="presOf" srcId="{E55FCF31-DCEE-4AE8-8333-6B2F56E1BDC6}" destId="{A4D55151-B3DE-448E-8DF5-C7E2E17D5A5A}" srcOrd="0" destOrd="0" presId="urn:microsoft.com/office/officeart/2005/8/layout/pyramid2"/>
    <dgm:cxn modelId="{235E6094-5252-4DDA-B32C-35EFEB2F40BE}" type="presOf" srcId="{13868ED9-4086-41D1-94E9-EC2DDBEFA955}" destId="{F6E2E605-3892-442E-9FD7-998ED2E9ADD4}" srcOrd="0" destOrd="0" presId="urn:microsoft.com/office/officeart/2005/8/layout/pyramid2"/>
    <dgm:cxn modelId="{7D9FF153-B56A-4851-95C1-F7EA53CFC267}" type="presOf" srcId="{05EFF6B2-8349-4CD6-9ED0-D753039D4842}" destId="{213BC633-BEFD-4BA0-9037-0C8931263F93}" srcOrd="0" destOrd="0" presId="urn:microsoft.com/office/officeart/2005/8/layout/pyramid2"/>
    <dgm:cxn modelId="{285A5162-F578-4A64-AB51-C6D2EFDF69B9}" srcId="{13868ED9-4086-41D1-94E9-EC2DDBEFA955}" destId="{13125AC7-1323-4E92-8951-02959970F87B}" srcOrd="4" destOrd="0" parTransId="{CC17F6EB-895E-41B7-882B-E3DCFB66925A}" sibTransId="{014E901E-0CF0-4B6B-AA25-3B3D7C088C60}"/>
    <dgm:cxn modelId="{679501FC-E75B-4A2D-A889-DF131444A1B6}" type="presOf" srcId="{FDD48968-8453-4EF2-BFA9-B1A58B2C80CF}" destId="{5FFA34CB-99FB-462A-9533-068DD19BE259}" srcOrd="0" destOrd="0" presId="urn:microsoft.com/office/officeart/2005/8/layout/pyramid2"/>
    <dgm:cxn modelId="{DD951ADE-7901-4AED-BF00-84702FCDEF57}" type="presOf" srcId="{EE1D7FB7-ABAC-497A-A539-9B94A75AFBE8}" destId="{FF0BC612-C966-4931-AB83-8582E2C1F38F}" srcOrd="0" destOrd="0" presId="urn:microsoft.com/office/officeart/2005/8/layout/pyramid2"/>
    <dgm:cxn modelId="{83D2923B-4636-4871-A0BF-23C890AF789D}" srcId="{13868ED9-4086-41D1-94E9-EC2DDBEFA955}" destId="{EE1D7FB7-ABAC-497A-A539-9B94A75AFBE8}" srcOrd="1" destOrd="0" parTransId="{5A529514-4CB7-4F2F-B0C5-446197AEDF17}" sibTransId="{B497CD48-7FE0-4B2F-AEBB-E707B4523771}"/>
    <dgm:cxn modelId="{06BBAC9A-B0CD-4786-B7A1-C6DE038F4F4F}" srcId="{13868ED9-4086-41D1-94E9-EC2DDBEFA955}" destId="{FDD48968-8453-4EF2-BFA9-B1A58B2C80CF}" srcOrd="0" destOrd="0" parTransId="{D1422C3F-4BD8-4CB4-A0C6-3E37C22D488B}" sibTransId="{7EACB796-0386-401F-9F2E-6D0FCCA23132}"/>
    <dgm:cxn modelId="{F8ACE373-2A51-4C64-8649-054B9200C19B}" srcId="{13868ED9-4086-41D1-94E9-EC2DDBEFA955}" destId="{D6714DAD-DC72-4926-BE6E-187EF38E2B82}" srcOrd="6" destOrd="0" parTransId="{739671D0-7B49-4F9B-96BC-2C3ACFBE0ED0}" sibTransId="{641C6671-EC9B-4723-9345-BC7D486A0744}"/>
    <dgm:cxn modelId="{2C19DEA7-192E-46B2-A215-2FDA43F09AE0}" type="presParOf" srcId="{F6E2E605-3892-442E-9FD7-998ED2E9ADD4}" destId="{FA33900E-42DD-4737-9A12-923D83C7A13B}" srcOrd="0" destOrd="0" presId="urn:microsoft.com/office/officeart/2005/8/layout/pyramid2"/>
    <dgm:cxn modelId="{062F35DA-659B-437D-9E41-3D970F4F1CAA}" type="presParOf" srcId="{F6E2E605-3892-442E-9FD7-998ED2E9ADD4}" destId="{EE872ACF-AE76-46A7-AB8F-2E644288C58B}" srcOrd="1" destOrd="0" presId="urn:microsoft.com/office/officeart/2005/8/layout/pyramid2"/>
    <dgm:cxn modelId="{6B561A1D-8E1A-4502-9089-158D52A4C5B8}" type="presParOf" srcId="{EE872ACF-AE76-46A7-AB8F-2E644288C58B}" destId="{5FFA34CB-99FB-462A-9533-068DD19BE259}" srcOrd="0" destOrd="0" presId="urn:microsoft.com/office/officeart/2005/8/layout/pyramid2"/>
    <dgm:cxn modelId="{AEEE2C72-E06B-409E-B1B2-B61580613A2F}" type="presParOf" srcId="{EE872ACF-AE76-46A7-AB8F-2E644288C58B}" destId="{76D713C9-8C05-4379-83FD-31B8D51266CF}" srcOrd="1" destOrd="0" presId="urn:microsoft.com/office/officeart/2005/8/layout/pyramid2"/>
    <dgm:cxn modelId="{3C15B24F-A905-4A2B-9F15-2318F2D78C1B}" type="presParOf" srcId="{EE872ACF-AE76-46A7-AB8F-2E644288C58B}" destId="{FF0BC612-C966-4931-AB83-8582E2C1F38F}" srcOrd="2" destOrd="0" presId="urn:microsoft.com/office/officeart/2005/8/layout/pyramid2"/>
    <dgm:cxn modelId="{690076AE-808E-4027-B1CE-39A6BD54A98E}" type="presParOf" srcId="{EE872ACF-AE76-46A7-AB8F-2E644288C58B}" destId="{C29B104D-32BA-4BB8-B1F1-D0AE2B22C776}" srcOrd="3" destOrd="0" presId="urn:microsoft.com/office/officeart/2005/8/layout/pyramid2"/>
    <dgm:cxn modelId="{3AE7111C-A0C5-4F1B-A40B-ECD7292DA32A}" type="presParOf" srcId="{EE872ACF-AE76-46A7-AB8F-2E644288C58B}" destId="{A4D55151-B3DE-448E-8DF5-C7E2E17D5A5A}" srcOrd="4" destOrd="0" presId="urn:microsoft.com/office/officeart/2005/8/layout/pyramid2"/>
    <dgm:cxn modelId="{FF27DF3B-702D-4230-A4E4-F0899D0CB864}" type="presParOf" srcId="{EE872ACF-AE76-46A7-AB8F-2E644288C58B}" destId="{8CE9B282-DCAF-423C-8A52-83283E5B7FA6}" srcOrd="5" destOrd="0" presId="urn:microsoft.com/office/officeart/2005/8/layout/pyramid2"/>
    <dgm:cxn modelId="{6F62C2A5-9373-4050-BD6E-93102BF019A2}" type="presParOf" srcId="{EE872ACF-AE76-46A7-AB8F-2E644288C58B}" destId="{CDAEDC43-688B-4282-ADD2-BF6C79A5F213}" srcOrd="6" destOrd="0" presId="urn:microsoft.com/office/officeart/2005/8/layout/pyramid2"/>
    <dgm:cxn modelId="{3714444E-8685-48F6-B967-7974D709EE37}" type="presParOf" srcId="{EE872ACF-AE76-46A7-AB8F-2E644288C58B}" destId="{31F9033D-804F-457A-A772-3918464BA552}" srcOrd="7" destOrd="0" presId="urn:microsoft.com/office/officeart/2005/8/layout/pyramid2"/>
    <dgm:cxn modelId="{53CBC1A7-E967-463B-BF35-0C84BC4F0A34}" type="presParOf" srcId="{EE872ACF-AE76-46A7-AB8F-2E644288C58B}" destId="{C7E38674-45FC-403F-BD54-3E937B83E449}" srcOrd="8" destOrd="0" presId="urn:microsoft.com/office/officeart/2005/8/layout/pyramid2"/>
    <dgm:cxn modelId="{6D84C0D8-E40D-47A6-A1F8-D9DA8BE5FB38}" type="presParOf" srcId="{EE872ACF-AE76-46A7-AB8F-2E644288C58B}" destId="{4E6DE0E8-6206-47D5-AF0A-A2B08957DA29}" srcOrd="9" destOrd="0" presId="urn:microsoft.com/office/officeart/2005/8/layout/pyramid2"/>
    <dgm:cxn modelId="{9CB80BB0-B7ED-4CFF-843E-7F01B0FAE170}" type="presParOf" srcId="{EE872ACF-AE76-46A7-AB8F-2E644288C58B}" destId="{213BC633-BEFD-4BA0-9037-0C8931263F93}" srcOrd="10" destOrd="0" presId="urn:microsoft.com/office/officeart/2005/8/layout/pyramid2"/>
    <dgm:cxn modelId="{C10421A0-92AE-4706-A080-F9B90B86A3E9}" type="presParOf" srcId="{EE872ACF-AE76-46A7-AB8F-2E644288C58B}" destId="{68C52183-7A13-4629-83B7-7BFA230009DB}" srcOrd="11" destOrd="0" presId="urn:microsoft.com/office/officeart/2005/8/layout/pyramid2"/>
    <dgm:cxn modelId="{BAEC80D4-F1EE-4486-BA34-33B522E75C84}" type="presParOf" srcId="{EE872ACF-AE76-46A7-AB8F-2E644288C58B}" destId="{9D5CEAE1-315D-4257-AAF8-6E38C44C7556}" srcOrd="12" destOrd="0" presId="urn:microsoft.com/office/officeart/2005/8/layout/pyramid2"/>
    <dgm:cxn modelId="{16CC49DF-2960-4D23-8932-8F2CDD0855ED}" type="presParOf" srcId="{EE872ACF-AE76-46A7-AB8F-2E644288C58B}" destId="{48C87BAF-C6BF-42B5-82F0-9EFD1CC26BE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424EC-A04C-4458-B2DB-728D75E6D5D0}" type="doc">
      <dgm:prSet loTypeId="urn:microsoft.com/office/officeart/2005/8/layout/pyramid2" loCatId="pyramid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8246C5D-E7D5-48DA-BBA6-F4627720E33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Добыча угля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53,6% к 2014 году </a:t>
          </a:r>
        </a:p>
      </dgm:t>
    </dgm:pt>
    <dgm:pt modelId="{3F104443-26BA-4A13-A984-C0D992562259}" type="parTrans" cxnId="{FBAC150B-904E-4289-9E51-3FE3B40A8D75}">
      <dgm:prSet/>
      <dgm:spPr/>
      <dgm:t>
        <a:bodyPr/>
        <a:lstStyle/>
        <a:p>
          <a:endParaRPr lang="ru-RU"/>
        </a:p>
      </dgm:t>
    </dgm:pt>
    <dgm:pt modelId="{CCB9D7B8-8CED-4A7A-AD53-B7D861D0CEB4}" type="sibTrans" cxnId="{FBAC150B-904E-4289-9E51-3FE3B40A8D75}">
      <dgm:prSet/>
      <dgm:spPr/>
      <dgm:t>
        <a:bodyPr/>
        <a:lstStyle/>
        <a:p>
          <a:endParaRPr lang="ru-RU"/>
        </a:p>
      </dgm:t>
    </dgm:pt>
    <dgm:pt modelId="{5CD6E087-89CE-46E6-8755-16433A46EE14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Объем инвестиций в основной капитал -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90,1% к 2014 году</a:t>
          </a:r>
        </a:p>
      </dgm:t>
    </dgm:pt>
    <dgm:pt modelId="{1841F250-3719-4A27-BFFA-DCEC7286ED94}" type="parTrans" cxnId="{EB0E9F29-8AFF-44F0-B8BF-AA23D5E77EC3}">
      <dgm:prSet/>
      <dgm:spPr/>
      <dgm:t>
        <a:bodyPr/>
        <a:lstStyle/>
        <a:p>
          <a:endParaRPr lang="ru-RU"/>
        </a:p>
      </dgm:t>
    </dgm:pt>
    <dgm:pt modelId="{621F1C3D-FDA0-415F-BBF7-33067B9B244A}" type="sibTrans" cxnId="{EB0E9F29-8AFF-44F0-B8BF-AA23D5E77EC3}">
      <dgm:prSet/>
      <dgm:spPr/>
      <dgm:t>
        <a:bodyPr/>
        <a:lstStyle/>
        <a:p>
          <a:endParaRPr lang="ru-RU"/>
        </a:p>
      </dgm:t>
    </dgm:pt>
    <dgm:pt modelId="{E4D1EE88-657E-4DE4-AF26-4554968EA86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Индекс потребительских цен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111,1% против 104,0% в 2014 году</a:t>
          </a:r>
        </a:p>
      </dgm:t>
    </dgm:pt>
    <dgm:pt modelId="{C040863A-821A-4CDF-830C-577FBAE62C4B}" type="parTrans" cxnId="{691823F8-B641-446B-BE9E-FC8330B907A5}">
      <dgm:prSet/>
      <dgm:spPr/>
      <dgm:t>
        <a:bodyPr/>
        <a:lstStyle/>
        <a:p>
          <a:endParaRPr lang="ru-RU"/>
        </a:p>
      </dgm:t>
    </dgm:pt>
    <dgm:pt modelId="{11CBDBAC-89CD-41CC-BA8B-E38E68E72950}" type="sibTrans" cxnId="{691823F8-B641-446B-BE9E-FC8330B907A5}">
      <dgm:prSet/>
      <dgm:spPr/>
      <dgm:t>
        <a:bodyPr/>
        <a:lstStyle/>
        <a:p>
          <a:endParaRPr lang="ru-RU"/>
        </a:p>
      </dgm:t>
    </dgm:pt>
    <dgm:pt modelId="{FB5A29FC-01A6-43B3-8C04-A62BA591C74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Уровень безработицы (по МОТ) -                                    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4,0% против 3,2% в 2014 году</a:t>
          </a:r>
        </a:p>
      </dgm:t>
    </dgm:pt>
    <dgm:pt modelId="{56CF39B9-FD69-4027-B0DF-730A674EB17C}" type="parTrans" cxnId="{9A9A01F3-38E0-414B-AF4E-4597CF139A0E}">
      <dgm:prSet/>
      <dgm:spPr/>
      <dgm:t>
        <a:bodyPr/>
        <a:lstStyle/>
        <a:p>
          <a:endParaRPr lang="ru-RU"/>
        </a:p>
      </dgm:t>
    </dgm:pt>
    <dgm:pt modelId="{F601CDD1-8698-4EFA-A13B-F490771A2848}" type="sibTrans" cxnId="{9A9A01F3-38E0-414B-AF4E-4597CF139A0E}">
      <dgm:prSet/>
      <dgm:spPr/>
      <dgm:t>
        <a:bodyPr/>
        <a:lstStyle/>
        <a:p>
          <a:endParaRPr lang="ru-RU"/>
        </a:p>
      </dgm:t>
    </dgm:pt>
    <dgm:pt modelId="{B98A7470-949C-48BD-AE78-3542AD98CD7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Индекс промышленного производства -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85,8% к 2014 году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01F65F-147E-4BD2-A78C-E332D3C468E8}" type="parTrans" cxnId="{DD282DAD-6861-49F8-A4BB-86FBBBBF5280}">
      <dgm:prSet/>
      <dgm:spPr/>
      <dgm:t>
        <a:bodyPr/>
        <a:lstStyle/>
        <a:p>
          <a:endParaRPr lang="ru-RU"/>
        </a:p>
      </dgm:t>
    </dgm:pt>
    <dgm:pt modelId="{A16ED25D-D2F6-4DAD-AB86-732227229F1E}" type="sibTrans" cxnId="{DD282DAD-6861-49F8-A4BB-86FBBBBF5280}">
      <dgm:prSet/>
      <dgm:spPr/>
      <dgm:t>
        <a:bodyPr/>
        <a:lstStyle/>
        <a:p>
          <a:endParaRPr lang="ru-RU"/>
        </a:p>
      </dgm:t>
    </dgm:pt>
    <dgm:pt modelId="{665D6DDD-DBB0-4292-A679-134F4DBA0AA9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Объем продукции сельского хозяйства -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85,2% к 2014 году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C6871-25D1-48F5-AA0C-65002E2D37E8}" type="parTrans" cxnId="{18C7E36F-3CBF-4E13-9A31-C398454A332D}">
      <dgm:prSet/>
      <dgm:spPr/>
      <dgm:t>
        <a:bodyPr/>
        <a:lstStyle/>
        <a:p>
          <a:endParaRPr lang="ru-RU"/>
        </a:p>
      </dgm:t>
    </dgm:pt>
    <dgm:pt modelId="{BCB39BB0-125C-4038-B13A-15F42E74E32D}" type="sibTrans" cxnId="{18C7E36F-3CBF-4E13-9A31-C398454A332D}">
      <dgm:prSet/>
      <dgm:spPr/>
      <dgm:t>
        <a:bodyPr/>
        <a:lstStyle/>
        <a:p>
          <a:endParaRPr lang="ru-RU"/>
        </a:p>
      </dgm:t>
    </dgm:pt>
    <dgm:pt modelId="{113B2154-DE76-4305-87AA-2E2EE4DE5CD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Реальная заработная плата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95,2% к 2014 году</a:t>
          </a:r>
        </a:p>
      </dgm:t>
    </dgm:pt>
    <dgm:pt modelId="{57CFAC46-45F6-4A55-8334-639E25F93211}" type="parTrans" cxnId="{D2B5D4DE-1770-4DB4-AD70-8E9FA8AA0C0C}">
      <dgm:prSet/>
      <dgm:spPr/>
      <dgm:t>
        <a:bodyPr/>
        <a:lstStyle/>
        <a:p>
          <a:endParaRPr lang="ru-RU"/>
        </a:p>
      </dgm:t>
    </dgm:pt>
    <dgm:pt modelId="{A6A41CFB-C24F-43C3-B9A0-5C61FBBFF54D}" type="sibTrans" cxnId="{D2B5D4DE-1770-4DB4-AD70-8E9FA8AA0C0C}">
      <dgm:prSet/>
      <dgm:spPr/>
      <dgm:t>
        <a:bodyPr/>
        <a:lstStyle/>
        <a:p>
          <a:endParaRPr lang="ru-RU"/>
        </a:p>
      </dgm:t>
    </dgm:pt>
    <dgm:pt modelId="{9785FFD5-D4B0-4D4F-828F-F98C56275D5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Реальный размер пенсий -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98,4% к 2014 году</a:t>
          </a:r>
        </a:p>
      </dgm:t>
    </dgm:pt>
    <dgm:pt modelId="{D1C9FE8B-A45A-47E1-BBFE-996FFE8855E4}" type="parTrans" cxnId="{DB001916-D335-4C97-ADA1-996104F98F54}">
      <dgm:prSet/>
      <dgm:spPr/>
      <dgm:t>
        <a:bodyPr/>
        <a:lstStyle/>
        <a:p>
          <a:endParaRPr lang="ru-RU"/>
        </a:p>
      </dgm:t>
    </dgm:pt>
    <dgm:pt modelId="{F37A6E76-9D4E-4E50-BBC7-EA2E6DFE1069}" type="sibTrans" cxnId="{DB001916-D335-4C97-ADA1-996104F98F54}">
      <dgm:prSet/>
      <dgm:spPr/>
      <dgm:t>
        <a:bodyPr/>
        <a:lstStyle/>
        <a:p>
          <a:endParaRPr lang="ru-RU"/>
        </a:p>
      </dgm:t>
    </dgm:pt>
    <dgm:pt modelId="{8F37A3CC-6E47-4A7B-A6DC-5F2A9C531CAB}" type="pres">
      <dgm:prSet presAssocID="{8AB424EC-A04C-4458-B2DB-728D75E6D5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DB44DBA-C079-4EDE-915F-66131851EB77}" type="pres">
      <dgm:prSet presAssocID="{8AB424EC-A04C-4458-B2DB-728D75E6D5D0}" presName="pyramid" presStyleLbl="node1" presStyleIdx="0" presStyleCnt="1" custAng="10800000" custScaleX="87914" custLinFactNeighborX="32106" custLinFactNeighborY="168"/>
      <dgm:spPr/>
      <dgm:t>
        <a:bodyPr/>
        <a:lstStyle/>
        <a:p>
          <a:endParaRPr lang="ru-RU"/>
        </a:p>
      </dgm:t>
    </dgm:pt>
    <dgm:pt modelId="{F2179FCF-6395-4745-B90C-FA593C32B616}" type="pres">
      <dgm:prSet presAssocID="{8AB424EC-A04C-4458-B2DB-728D75E6D5D0}" presName="theList" presStyleCnt="0"/>
      <dgm:spPr/>
      <dgm:t>
        <a:bodyPr/>
        <a:lstStyle/>
        <a:p>
          <a:endParaRPr lang="ru-RU"/>
        </a:p>
      </dgm:t>
    </dgm:pt>
    <dgm:pt modelId="{E050ED67-5EBB-4A7B-AEB3-54DFBE0A8DB5}" type="pres">
      <dgm:prSet presAssocID="{58246C5D-E7D5-48DA-BBA6-F4627720E333}" presName="aNode" presStyleLbl="fgAcc1" presStyleIdx="0" presStyleCnt="8" custScaleX="197045" custScaleY="118861" custLinFactY="192893" custLinFactNeighborX="-714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1B25F-B744-46AA-9C78-787CADBD9897}" type="pres">
      <dgm:prSet presAssocID="{58246C5D-E7D5-48DA-BBA6-F4627720E333}" presName="aSpace" presStyleCnt="0"/>
      <dgm:spPr/>
      <dgm:t>
        <a:bodyPr/>
        <a:lstStyle/>
        <a:p>
          <a:endParaRPr lang="ru-RU"/>
        </a:p>
      </dgm:t>
    </dgm:pt>
    <dgm:pt modelId="{5D374AB3-2365-4B3C-B7E5-3482A08BEA17}" type="pres">
      <dgm:prSet presAssocID="{5CD6E087-89CE-46E6-8755-16433A46EE14}" presName="aNode" presStyleLbl="fgAcc1" presStyleIdx="1" presStyleCnt="8" custScaleX="195951" custScaleY="108354" custLinFactY="201859" custLinFactNeighborX="-375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B46A-34F8-4489-994E-7FB47780E518}" type="pres">
      <dgm:prSet presAssocID="{5CD6E087-89CE-46E6-8755-16433A46EE14}" presName="aSpace" presStyleCnt="0"/>
      <dgm:spPr/>
      <dgm:t>
        <a:bodyPr/>
        <a:lstStyle/>
        <a:p>
          <a:endParaRPr lang="ru-RU"/>
        </a:p>
      </dgm:t>
    </dgm:pt>
    <dgm:pt modelId="{67417126-47FE-431D-B9B3-CC92DDEECB5E}" type="pres">
      <dgm:prSet presAssocID="{E4D1EE88-657E-4DE4-AF26-4554968EA86F}" presName="aNode" presStyleLbl="fgAcc1" presStyleIdx="2" presStyleCnt="8" custScaleX="195913" custScaleY="129923" custLinFactY="659226" custLinFactNeighborX="-4264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3A6DD-FA7D-49F1-90A5-DF721AD3385E}" type="pres">
      <dgm:prSet presAssocID="{E4D1EE88-657E-4DE4-AF26-4554968EA86F}" presName="aSpace" presStyleCnt="0"/>
      <dgm:spPr/>
      <dgm:t>
        <a:bodyPr/>
        <a:lstStyle/>
        <a:p>
          <a:endParaRPr lang="ru-RU"/>
        </a:p>
      </dgm:t>
    </dgm:pt>
    <dgm:pt modelId="{3030D4D6-4294-4491-ABE9-FFC310FC9381}" type="pres">
      <dgm:prSet presAssocID="{FB5A29FC-01A6-43B3-8C04-A62BA591C743}" presName="aNode" presStyleLbl="fgAcc1" presStyleIdx="3" presStyleCnt="8" custScaleX="195918" custScaleY="124587" custLinFactY="384513" custLinFactNeighborX="-4017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6EA0C-4423-414F-97C4-55C051C9F34C}" type="pres">
      <dgm:prSet presAssocID="{FB5A29FC-01A6-43B3-8C04-A62BA591C743}" presName="aSpace" presStyleCnt="0"/>
      <dgm:spPr/>
      <dgm:t>
        <a:bodyPr/>
        <a:lstStyle/>
        <a:p>
          <a:endParaRPr lang="ru-RU"/>
        </a:p>
      </dgm:t>
    </dgm:pt>
    <dgm:pt modelId="{0A050F5A-EB99-4BE9-A2E5-71DD72637501}" type="pres">
      <dgm:prSet presAssocID="{B98A7470-949C-48BD-AE78-3542AD98CD7A}" presName="aNode" presStyleLbl="fgAcc1" presStyleIdx="4" presStyleCnt="8" custScaleX="194530" custScaleY="106713" custLinFactY="-546901" custLinFactNeighborX="-3961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5938B-5BA1-4A9E-84A0-4571131D9D44}" type="pres">
      <dgm:prSet presAssocID="{B98A7470-949C-48BD-AE78-3542AD98CD7A}" presName="aSpace" presStyleCnt="0"/>
      <dgm:spPr/>
      <dgm:t>
        <a:bodyPr/>
        <a:lstStyle/>
        <a:p>
          <a:endParaRPr lang="ru-RU"/>
        </a:p>
      </dgm:t>
    </dgm:pt>
    <dgm:pt modelId="{4CBEB71F-E500-4CBE-A789-1CF21B9AFBAD}" type="pres">
      <dgm:prSet presAssocID="{665D6DDD-DBB0-4292-A679-134F4DBA0AA9}" presName="aNode" presStyleLbl="fgAcc1" presStyleIdx="5" presStyleCnt="8" custScaleX="192511" custScaleY="126006" custLinFactY="-525806" custLinFactNeighborX="-5779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F3ABB-4BCD-4050-8EAB-3F69327F9248}" type="pres">
      <dgm:prSet presAssocID="{665D6DDD-DBB0-4292-A679-134F4DBA0AA9}" presName="aSpace" presStyleCnt="0"/>
      <dgm:spPr/>
      <dgm:t>
        <a:bodyPr/>
        <a:lstStyle/>
        <a:p>
          <a:endParaRPr lang="ru-RU"/>
        </a:p>
      </dgm:t>
    </dgm:pt>
    <dgm:pt modelId="{F5575008-0A22-47C3-84DC-CA046FE53FD8}" type="pres">
      <dgm:prSet presAssocID="{113B2154-DE76-4305-87AA-2E2EE4DE5CD8}" presName="aNode" presStyleLbl="fgAcc1" presStyleIdx="6" presStyleCnt="8" custScaleX="193291" custScaleY="116221" custLinFactY="-228414" custLinFactNeighborX="-508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39E00-1BD8-4E94-BF08-93F5BB3AD3C3}" type="pres">
      <dgm:prSet presAssocID="{113B2154-DE76-4305-87AA-2E2EE4DE5CD8}" presName="aSpace" presStyleCnt="0"/>
      <dgm:spPr/>
      <dgm:t>
        <a:bodyPr/>
        <a:lstStyle/>
        <a:p>
          <a:endParaRPr lang="ru-RU"/>
        </a:p>
      </dgm:t>
    </dgm:pt>
    <dgm:pt modelId="{0EEAE7BB-3F75-41D4-96C0-061BEE98D53B}" type="pres">
      <dgm:prSet presAssocID="{9785FFD5-D4B0-4D4F-828F-F98C56275D51}" presName="aNode" presStyleLbl="fgAcc1" presStyleIdx="7" presStyleCnt="8" custScaleX="193408" custScaleY="107421" custLinFactY="-204324" custLinFactNeighborX="-5021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CE2F1-3DA8-40BD-83CE-D5F079A51078}" type="pres">
      <dgm:prSet presAssocID="{9785FFD5-D4B0-4D4F-828F-F98C56275D51}" presName="aSpace" presStyleCnt="0"/>
      <dgm:spPr/>
      <dgm:t>
        <a:bodyPr/>
        <a:lstStyle/>
        <a:p>
          <a:endParaRPr lang="ru-RU"/>
        </a:p>
      </dgm:t>
    </dgm:pt>
  </dgm:ptLst>
  <dgm:cxnLst>
    <dgm:cxn modelId="{18C7E36F-3CBF-4E13-9A31-C398454A332D}" srcId="{8AB424EC-A04C-4458-B2DB-728D75E6D5D0}" destId="{665D6DDD-DBB0-4292-A679-134F4DBA0AA9}" srcOrd="5" destOrd="0" parTransId="{615C6871-25D1-48F5-AA0C-65002E2D37E8}" sibTransId="{BCB39BB0-125C-4038-B13A-15F42E74E32D}"/>
    <dgm:cxn modelId="{D2B5D4DE-1770-4DB4-AD70-8E9FA8AA0C0C}" srcId="{8AB424EC-A04C-4458-B2DB-728D75E6D5D0}" destId="{113B2154-DE76-4305-87AA-2E2EE4DE5CD8}" srcOrd="6" destOrd="0" parTransId="{57CFAC46-45F6-4A55-8334-639E25F93211}" sibTransId="{A6A41CFB-C24F-43C3-B9A0-5C61FBBFF54D}"/>
    <dgm:cxn modelId="{EB0E9F29-8AFF-44F0-B8BF-AA23D5E77EC3}" srcId="{8AB424EC-A04C-4458-B2DB-728D75E6D5D0}" destId="{5CD6E087-89CE-46E6-8755-16433A46EE14}" srcOrd="1" destOrd="0" parTransId="{1841F250-3719-4A27-BFFA-DCEC7286ED94}" sibTransId="{621F1C3D-FDA0-415F-BBF7-33067B9B244A}"/>
    <dgm:cxn modelId="{5CEE0006-8359-4DE3-AF62-EB2408D74505}" type="presOf" srcId="{E4D1EE88-657E-4DE4-AF26-4554968EA86F}" destId="{67417126-47FE-431D-B9B3-CC92DDEECB5E}" srcOrd="0" destOrd="0" presId="urn:microsoft.com/office/officeart/2005/8/layout/pyramid2"/>
    <dgm:cxn modelId="{234021E5-8BED-430B-A288-7329CFAB95AB}" type="presOf" srcId="{FB5A29FC-01A6-43B3-8C04-A62BA591C743}" destId="{3030D4D6-4294-4491-ABE9-FFC310FC9381}" srcOrd="0" destOrd="0" presId="urn:microsoft.com/office/officeart/2005/8/layout/pyramid2"/>
    <dgm:cxn modelId="{C9A2D744-5A50-4205-93CF-51BA097231DA}" type="presOf" srcId="{5CD6E087-89CE-46E6-8755-16433A46EE14}" destId="{5D374AB3-2365-4B3C-B7E5-3482A08BEA17}" srcOrd="0" destOrd="0" presId="urn:microsoft.com/office/officeart/2005/8/layout/pyramid2"/>
    <dgm:cxn modelId="{9A9A01F3-38E0-414B-AF4E-4597CF139A0E}" srcId="{8AB424EC-A04C-4458-B2DB-728D75E6D5D0}" destId="{FB5A29FC-01A6-43B3-8C04-A62BA591C743}" srcOrd="3" destOrd="0" parTransId="{56CF39B9-FD69-4027-B0DF-730A674EB17C}" sibTransId="{F601CDD1-8698-4EFA-A13B-F490771A2848}"/>
    <dgm:cxn modelId="{564D188D-EEF0-42B7-8187-CCE37821837D}" type="presOf" srcId="{113B2154-DE76-4305-87AA-2E2EE4DE5CD8}" destId="{F5575008-0A22-47C3-84DC-CA046FE53FD8}" srcOrd="0" destOrd="0" presId="urn:microsoft.com/office/officeart/2005/8/layout/pyramid2"/>
    <dgm:cxn modelId="{BBF2638B-0654-4CE4-88EA-8667737D1884}" type="presOf" srcId="{665D6DDD-DBB0-4292-A679-134F4DBA0AA9}" destId="{4CBEB71F-E500-4CBE-A789-1CF21B9AFBAD}" srcOrd="0" destOrd="0" presId="urn:microsoft.com/office/officeart/2005/8/layout/pyramid2"/>
    <dgm:cxn modelId="{5082912B-A814-4A6D-9C05-ABF6E34F362B}" type="presOf" srcId="{B98A7470-949C-48BD-AE78-3542AD98CD7A}" destId="{0A050F5A-EB99-4BE9-A2E5-71DD72637501}" srcOrd="0" destOrd="0" presId="urn:microsoft.com/office/officeart/2005/8/layout/pyramid2"/>
    <dgm:cxn modelId="{DD282DAD-6861-49F8-A4BB-86FBBBBF5280}" srcId="{8AB424EC-A04C-4458-B2DB-728D75E6D5D0}" destId="{B98A7470-949C-48BD-AE78-3542AD98CD7A}" srcOrd="4" destOrd="0" parTransId="{0101F65F-147E-4BD2-A78C-E332D3C468E8}" sibTransId="{A16ED25D-D2F6-4DAD-AB86-732227229F1E}"/>
    <dgm:cxn modelId="{FBAC150B-904E-4289-9E51-3FE3B40A8D75}" srcId="{8AB424EC-A04C-4458-B2DB-728D75E6D5D0}" destId="{58246C5D-E7D5-48DA-BBA6-F4627720E333}" srcOrd="0" destOrd="0" parTransId="{3F104443-26BA-4A13-A984-C0D992562259}" sibTransId="{CCB9D7B8-8CED-4A7A-AD53-B7D861D0CEB4}"/>
    <dgm:cxn modelId="{DB001916-D335-4C97-ADA1-996104F98F54}" srcId="{8AB424EC-A04C-4458-B2DB-728D75E6D5D0}" destId="{9785FFD5-D4B0-4D4F-828F-F98C56275D51}" srcOrd="7" destOrd="0" parTransId="{D1C9FE8B-A45A-47E1-BBFE-996FFE8855E4}" sibTransId="{F37A6E76-9D4E-4E50-BBC7-EA2E6DFE1069}"/>
    <dgm:cxn modelId="{83F229EB-7AD3-4F6C-9FE6-84E654E06BB1}" type="presOf" srcId="{9785FFD5-D4B0-4D4F-828F-F98C56275D51}" destId="{0EEAE7BB-3F75-41D4-96C0-061BEE98D53B}" srcOrd="0" destOrd="0" presId="urn:microsoft.com/office/officeart/2005/8/layout/pyramid2"/>
    <dgm:cxn modelId="{322D3ECF-F694-402D-9968-CEB46D12614E}" type="presOf" srcId="{8AB424EC-A04C-4458-B2DB-728D75E6D5D0}" destId="{8F37A3CC-6E47-4A7B-A6DC-5F2A9C531CAB}" srcOrd="0" destOrd="0" presId="urn:microsoft.com/office/officeart/2005/8/layout/pyramid2"/>
    <dgm:cxn modelId="{691823F8-B641-446B-BE9E-FC8330B907A5}" srcId="{8AB424EC-A04C-4458-B2DB-728D75E6D5D0}" destId="{E4D1EE88-657E-4DE4-AF26-4554968EA86F}" srcOrd="2" destOrd="0" parTransId="{C040863A-821A-4CDF-830C-577FBAE62C4B}" sibTransId="{11CBDBAC-89CD-41CC-BA8B-E38E68E72950}"/>
    <dgm:cxn modelId="{C0C78AC3-03C7-47B3-A8D2-3629554EC545}" type="presOf" srcId="{58246C5D-E7D5-48DA-BBA6-F4627720E333}" destId="{E050ED67-5EBB-4A7B-AEB3-54DFBE0A8DB5}" srcOrd="0" destOrd="0" presId="urn:microsoft.com/office/officeart/2005/8/layout/pyramid2"/>
    <dgm:cxn modelId="{1CFAA8D9-337B-4FBD-8096-95703381A9E9}" type="presParOf" srcId="{8F37A3CC-6E47-4A7B-A6DC-5F2A9C531CAB}" destId="{2DB44DBA-C079-4EDE-915F-66131851EB77}" srcOrd="0" destOrd="0" presId="urn:microsoft.com/office/officeart/2005/8/layout/pyramid2"/>
    <dgm:cxn modelId="{278EBE9B-707E-40B9-9ED4-97C9B7955551}" type="presParOf" srcId="{8F37A3CC-6E47-4A7B-A6DC-5F2A9C531CAB}" destId="{F2179FCF-6395-4745-B90C-FA593C32B616}" srcOrd="1" destOrd="0" presId="urn:microsoft.com/office/officeart/2005/8/layout/pyramid2"/>
    <dgm:cxn modelId="{223F85C2-CE11-4B21-B75D-F695E9282D15}" type="presParOf" srcId="{F2179FCF-6395-4745-B90C-FA593C32B616}" destId="{E050ED67-5EBB-4A7B-AEB3-54DFBE0A8DB5}" srcOrd="0" destOrd="0" presId="urn:microsoft.com/office/officeart/2005/8/layout/pyramid2"/>
    <dgm:cxn modelId="{52FE77D2-7ADB-4B99-9737-3D65482B0DDA}" type="presParOf" srcId="{F2179FCF-6395-4745-B90C-FA593C32B616}" destId="{8F11B25F-B744-46AA-9C78-787CADBD9897}" srcOrd="1" destOrd="0" presId="urn:microsoft.com/office/officeart/2005/8/layout/pyramid2"/>
    <dgm:cxn modelId="{7DFF3EDA-A591-4EF5-9508-3EB1F20D68B9}" type="presParOf" srcId="{F2179FCF-6395-4745-B90C-FA593C32B616}" destId="{5D374AB3-2365-4B3C-B7E5-3482A08BEA17}" srcOrd="2" destOrd="0" presId="urn:microsoft.com/office/officeart/2005/8/layout/pyramid2"/>
    <dgm:cxn modelId="{52A9B003-9330-4AC3-9C44-A2B852BA5527}" type="presParOf" srcId="{F2179FCF-6395-4745-B90C-FA593C32B616}" destId="{B1F1B46A-34F8-4489-994E-7FB47780E518}" srcOrd="3" destOrd="0" presId="urn:microsoft.com/office/officeart/2005/8/layout/pyramid2"/>
    <dgm:cxn modelId="{036112F3-D6D9-423D-B352-8BB962585105}" type="presParOf" srcId="{F2179FCF-6395-4745-B90C-FA593C32B616}" destId="{67417126-47FE-431D-B9B3-CC92DDEECB5E}" srcOrd="4" destOrd="0" presId="urn:microsoft.com/office/officeart/2005/8/layout/pyramid2"/>
    <dgm:cxn modelId="{D8296E1B-6C17-44E6-9A93-86AC80ECDE94}" type="presParOf" srcId="{F2179FCF-6395-4745-B90C-FA593C32B616}" destId="{26C3A6DD-FA7D-49F1-90A5-DF721AD3385E}" srcOrd="5" destOrd="0" presId="urn:microsoft.com/office/officeart/2005/8/layout/pyramid2"/>
    <dgm:cxn modelId="{805DAAC3-B747-40C2-884C-B38D9D0A1256}" type="presParOf" srcId="{F2179FCF-6395-4745-B90C-FA593C32B616}" destId="{3030D4D6-4294-4491-ABE9-FFC310FC9381}" srcOrd="6" destOrd="0" presId="urn:microsoft.com/office/officeart/2005/8/layout/pyramid2"/>
    <dgm:cxn modelId="{ED622531-1DDF-47CC-AEC6-B9D660CE238B}" type="presParOf" srcId="{F2179FCF-6395-4745-B90C-FA593C32B616}" destId="{B706EA0C-4423-414F-97C4-55C051C9F34C}" srcOrd="7" destOrd="0" presId="urn:microsoft.com/office/officeart/2005/8/layout/pyramid2"/>
    <dgm:cxn modelId="{7F966ABF-9868-40B4-96E6-D8EA4197A02F}" type="presParOf" srcId="{F2179FCF-6395-4745-B90C-FA593C32B616}" destId="{0A050F5A-EB99-4BE9-A2E5-71DD72637501}" srcOrd="8" destOrd="0" presId="urn:microsoft.com/office/officeart/2005/8/layout/pyramid2"/>
    <dgm:cxn modelId="{C009810B-2775-49BF-8A7D-7B2F523A09B5}" type="presParOf" srcId="{F2179FCF-6395-4745-B90C-FA593C32B616}" destId="{EEA5938B-5BA1-4A9E-84A0-4571131D9D44}" srcOrd="9" destOrd="0" presId="urn:microsoft.com/office/officeart/2005/8/layout/pyramid2"/>
    <dgm:cxn modelId="{39AC9198-D823-4B1E-9863-40A1DC964F24}" type="presParOf" srcId="{F2179FCF-6395-4745-B90C-FA593C32B616}" destId="{4CBEB71F-E500-4CBE-A789-1CF21B9AFBAD}" srcOrd="10" destOrd="0" presId="urn:microsoft.com/office/officeart/2005/8/layout/pyramid2"/>
    <dgm:cxn modelId="{31AE684F-6985-4F98-9FE5-18C12F8EB943}" type="presParOf" srcId="{F2179FCF-6395-4745-B90C-FA593C32B616}" destId="{C19F3ABB-4BCD-4050-8EAB-3F69327F9248}" srcOrd="11" destOrd="0" presId="urn:microsoft.com/office/officeart/2005/8/layout/pyramid2"/>
    <dgm:cxn modelId="{4E9303CC-CBE0-4649-80D3-DC857D8C7C2F}" type="presParOf" srcId="{F2179FCF-6395-4745-B90C-FA593C32B616}" destId="{F5575008-0A22-47C3-84DC-CA046FE53FD8}" srcOrd="12" destOrd="0" presId="urn:microsoft.com/office/officeart/2005/8/layout/pyramid2"/>
    <dgm:cxn modelId="{F0679E5F-73E8-4B17-A59F-0C6B9F3F4A68}" type="presParOf" srcId="{F2179FCF-6395-4745-B90C-FA593C32B616}" destId="{69639E00-1BD8-4E94-BF08-93F5BB3AD3C3}" srcOrd="13" destOrd="0" presId="urn:microsoft.com/office/officeart/2005/8/layout/pyramid2"/>
    <dgm:cxn modelId="{9E183507-A09B-4B9F-8283-BABC8B71C1DD}" type="presParOf" srcId="{F2179FCF-6395-4745-B90C-FA593C32B616}" destId="{0EEAE7BB-3F75-41D4-96C0-061BEE98D53B}" srcOrd="14" destOrd="0" presId="urn:microsoft.com/office/officeart/2005/8/layout/pyramid2"/>
    <dgm:cxn modelId="{1B8E52F3-B74E-4B46-9C90-B8FB96365368}" type="presParOf" srcId="{F2179FCF-6395-4745-B90C-FA593C32B616}" destId="{447CE2F1-3DA8-40BD-83CE-D5F079A5107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900E-42DD-4737-9A12-923D83C7A13B}">
      <dsp:nvSpPr>
        <dsp:cNvPr id="0" name=""/>
        <dsp:cNvSpPr/>
      </dsp:nvSpPr>
      <dsp:spPr>
        <a:xfrm>
          <a:off x="1151989" y="0"/>
          <a:ext cx="2313402" cy="542131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A34CB-99FB-462A-9533-068DD19BE259}">
      <dsp:nvSpPr>
        <dsp:cNvPr id="0" name=""/>
        <dsp:cNvSpPr/>
      </dsp:nvSpPr>
      <dsp:spPr>
        <a:xfrm>
          <a:off x="558868" y="899244"/>
          <a:ext cx="3489374" cy="5451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Добыча серебра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112,9% к 2014 году</a:t>
          </a:r>
        </a:p>
      </dsp:txBody>
      <dsp:txXfrm>
        <a:off x="585481" y="925857"/>
        <a:ext cx="3436148" cy="491952"/>
      </dsp:txXfrm>
    </dsp:sp>
    <dsp:sp modelId="{FF0BC612-C966-4931-AB83-8582E2C1F38F}">
      <dsp:nvSpPr>
        <dsp:cNvPr id="0" name=""/>
        <dsp:cNvSpPr/>
      </dsp:nvSpPr>
      <dsp:spPr>
        <a:xfrm>
          <a:off x="558868" y="179165"/>
          <a:ext cx="3489374" cy="5451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Добыча золота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100,4% к 2014 году</a:t>
          </a:r>
        </a:p>
      </dsp:txBody>
      <dsp:txXfrm>
        <a:off x="585481" y="205778"/>
        <a:ext cx="3436148" cy="491952"/>
      </dsp:txXfrm>
    </dsp:sp>
    <dsp:sp modelId="{A4D55151-B3DE-448E-8DF5-C7E2E17D5A5A}">
      <dsp:nvSpPr>
        <dsp:cNvPr id="0" name=""/>
        <dsp:cNvSpPr/>
      </dsp:nvSpPr>
      <dsp:spPr>
        <a:xfrm>
          <a:off x="558868" y="1661417"/>
          <a:ext cx="3489374" cy="5451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Ввод в действие жилых домов -                                           </a:t>
          </a: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129,4% к 2014 году </a:t>
          </a:r>
        </a:p>
      </dsp:txBody>
      <dsp:txXfrm>
        <a:off x="585481" y="1688030"/>
        <a:ext cx="3436148" cy="491952"/>
      </dsp:txXfrm>
    </dsp:sp>
    <dsp:sp modelId="{CDAEDC43-688B-4282-ADD2-BF6C79A5F213}">
      <dsp:nvSpPr>
        <dsp:cNvPr id="0" name=""/>
        <dsp:cNvSpPr/>
      </dsp:nvSpPr>
      <dsp:spPr>
        <a:xfrm>
          <a:off x="558868" y="2400430"/>
          <a:ext cx="3489374" cy="5451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Прибыль прибыльных  предприятий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в 1,7 раза к 2014 году</a:t>
          </a:r>
        </a:p>
      </dsp:txBody>
      <dsp:txXfrm>
        <a:off x="585481" y="2427043"/>
        <a:ext cx="3436148" cy="491952"/>
      </dsp:txXfrm>
    </dsp:sp>
    <dsp:sp modelId="{C7E38674-45FC-403F-BD54-3E937B83E449}">
      <dsp:nvSpPr>
        <dsp:cNvPr id="0" name=""/>
        <dsp:cNvSpPr/>
      </dsp:nvSpPr>
      <dsp:spPr>
        <a:xfrm>
          <a:off x="555696" y="3139444"/>
          <a:ext cx="3495718" cy="535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Объем платных услуг населению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110,6% к 2014 году</a:t>
          </a:r>
        </a:p>
      </dsp:txBody>
      <dsp:txXfrm>
        <a:off x="581823" y="3165571"/>
        <a:ext cx="3443464" cy="482968"/>
      </dsp:txXfrm>
    </dsp:sp>
    <dsp:sp modelId="{213BC633-BEFD-4BA0-9037-0C8931263F93}">
      <dsp:nvSpPr>
        <dsp:cNvPr id="0" name=""/>
        <dsp:cNvSpPr/>
      </dsp:nvSpPr>
      <dsp:spPr>
        <a:xfrm>
          <a:off x="559546" y="4555890"/>
          <a:ext cx="3488018" cy="5647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Объем строительных работ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в 3 раза к 2014 году</a:t>
          </a:r>
        </a:p>
      </dsp:txBody>
      <dsp:txXfrm>
        <a:off x="587116" y="4583460"/>
        <a:ext cx="3432878" cy="509643"/>
      </dsp:txXfrm>
    </dsp:sp>
    <dsp:sp modelId="{9D5CEAE1-315D-4257-AAF8-6E38C44C7556}">
      <dsp:nvSpPr>
        <dsp:cNvPr id="0" name=""/>
        <dsp:cNvSpPr/>
      </dsp:nvSpPr>
      <dsp:spPr>
        <a:xfrm>
          <a:off x="559546" y="3878457"/>
          <a:ext cx="3488018" cy="458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Оборот розничной торговли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rPr>
            <a:t>105,0% к 2014 году</a:t>
          </a:r>
        </a:p>
      </dsp:txBody>
      <dsp:txXfrm>
        <a:off x="581940" y="3900851"/>
        <a:ext cx="3443230" cy="413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44DBA-C079-4EDE-915F-66131851EB77}">
      <dsp:nvSpPr>
        <dsp:cNvPr id="0" name=""/>
        <dsp:cNvSpPr/>
      </dsp:nvSpPr>
      <dsp:spPr>
        <a:xfrm rot="10800000">
          <a:off x="1107686" y="0"/>
          <a:ext cx="2509009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0ED67-5EBB-4A7B-AEB3-54DFBE0A8DB5}">
      <dsp:nvSpPr>
        <dsp:cNvPr id="0" name=""/>
        <dsp:cNvSpPr/>
      </dsp:nvSpPr>
      <dsp:spPr>
        <a:xfrm>
          <a:off x="413278" y="1427857"/>
          <a:ext cx="3655300" cy="488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Добыча угля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53,6% к 2014 году </a:t>
          </a:r>
        </a:p>
      </dsp:txBody>
      <dsp:txXfrm>
        <a:off x="437101" y="1451680"/>
        <a:ext cx="3607654" cy="440364"/>
      </dsp:txXfrm>
    </dsp:sp>
    <dsp:sp modelId="{5D374AB3-2365-4B3C-B7E5-3482A08BEA17}">
      <dsp:nvSpPr>
        <dsp:cNvPr id="0" name=""/>
        <dsp:cNvSpPr/>
      </dsp:nvSpPr>
      <dsp:spPr>
        <a:xfrm>
          <a:off x="486368" y="2055322"/>
          <a:ext cx="3635006" cy="444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Объем инвестиций в основной капитал -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90,1% к 2014 году</a:t>
          </a:r>
        </a:p>
      </dsp:txBody>
      <dsp:txXfrm>
        <a:off x="508085" y="2077039"/>
        <a:ext cx="3591572" cy="401437"/>
      </dsp:txXfrm>
    </dsp:sp>
    <dsp:sp modelId="{67417126-47FE-431D-B9B3-CC92DDEECB5E}">
      <dsp:nvSpPr>
        <dsp:cNvPr id="0" name=""/>
        <dsp:cNvSpPr/>
      </dsp:nvSpPr>
      <dsp:spPr>
        <a:xfrm>
          <a:off x="477185" y="4634622"/>
          <a:ext cx="3634301" cy="5334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Индекс потребительских цен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111,1% против 104,0% в 2014 году</a:t>
          </a:r>
        </a:p>
      </dsp:txBody>
      <dsp:txXfrm>
        <a:off x="503225" y="4660662"/>
        <a:ext cx="3582221" cy="481347"/>
      </dsp:txXfrm>
    </dsp:sp>
    <dsp:sp modelId="{3030D4D6-4294-4491-ABE9-FFC310FC9381}">
      <dsp:nvSpPr>
        <dsp:cNvPr id="0" name=""/>
        <dsp:cNvSpPr/>
      </dsp:nvSpPr>
      <dsp:spPr>
        <a:xfrm>
          <a:off x="481721" y="3937512"/>
          <a:ext cx="3634393" cy="51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Уровень безработицы (по МОТ) -                                    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4,0% против 3,2% в 2014 году</a:t>
          </a:r>
        </a:p>
      </dsp:txBody>
      <dsp:txXfrm>
        <a:off x="506691" y="3962482"/>
        <a:ext cx="3584453" cy="461579"/>
      </dsp:txXfrm>
    </dsp:sp>
    <dsp:sp modelId="{0A050F5A-EB99-4BE9-A2E5-71DD72637501}">
      <dsp:nvSpPr>
        <dsp:cNvPr id="0" name=""/>
        <dsp:cNvSpPr/>
      </dsp:nvSpPr>
      <dsp:spPr>
        <a:xfrm>
          <a:off x="495634" y="163012"/>
          <a:ext cx="3608645" cy="4381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Индекс промышленного производства -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85,8% к 2014 году</a:t>
          </a:r>
          <a:endParaRPr lang="ru-RU" sz="1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022" y="184400"/>
        <a:ext cx="3565869" cy="395357"/>
      </dsp:txXfrm>
    </dsp:sp>
    <dsp:sp modelId="{4CBEB71F-E500-4CBE-A789-1CF21B9AFBAD}">
      <dsp:nvSpPr>
        <dsp:cNvPr id="0" name=""/>
        <dsp:cNvSpPr/>
      </dsp:nvSpPr>
      <dsp:spPr>
        <a:xfrm>
          <a:off x="480636" y="739077"/>
          <a:ext cx="3571192" cy="5173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Объем продукции сельского хозяйства -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85,2% к 2014 году</a:t>
          </a:r>
          <a:endParaRPr lang="ru-RU" sz="1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891" y="764332"/>
        <a:ext cx="3520682" cy="466835"/>
      </dsp:txXfrm>
    </dsp:sp>
    <dsp:sp modelId="{F5575008-0A22-47C3-84DC-CA046FE53FD8}">
      <dsp:nvSpPr>
        <dsp:cNvPr id="0" name=""/>
        <dsp:cNvSpPr/>
      </dsp:nvSpPr>
      <dsp:spPr>
        <a:xfrm>
          <a:off x="486368" y="2682717"/>
          <a:ext cx="3585661" cy="477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Реальная заработная плата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95,2% к 2014 году</a:t>
          </a:r>
        </a:p>
      </dsp:txBody>
      <dsp:txXfrm>
        <a:off x="509662" y="2706011"/>
        <a:ext cx="3539073" cy="430582"/>
      </dsp:txXfrm>
    </dsp:sp>
    <dsp:sp modelId="{0EEAE7BB-3F75-41D4-96C0-061BEE98D53B}">
      <dsp:nvSpPr>
        <dsp:cNvPr id="0" name=""/>
        <dsp:cNvSpPr/>
      </dsp:nvSpPr>
      <dsp:spPr>
        <a:xfrm>
          <a:off x="486377" y="3310117"/>
          <a:ext cx="3587831" cy="441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Реальный размер пенсий -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98,4% к 2014 году</a:t>
          </a:r>
        </a:p>
      </dsp:txBody>
      <dsp:txXfrm>
        <a:off x="507907" y="3331647"/>
        <a:ext cx="3544771" cy="397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19F4-1762-4E14-8309-F229886E04C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3FE46-D1C9-40D3-AF49-BD6C716A0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2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255" tIns="47628" rIns="95255" bIns="476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5255" tIns="47628" rIns="95255" bIns="476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40B705F-304B-4425-9D44-27433896626E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5" tIns="47628" rIns="95255" bIns="476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5255" tIns="47628" rIns="95255" bIns="476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5255" tIns="47628" rIns="95255" bIns="476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5255" tIns="47628" rIns="95255" bIns="4762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9070911-B1B2-4BDB-BCB9-B8DD355E2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6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92C93-8D0B-4DBE-9D73-1E42625626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97C0F5A6-8E6A-41A7-BEFD-0208AFD0D5A2}" type="slidenum">
              <a:rPr lang="ru-RU" sz="1300">
                <a:latin typeface="+mn-lt"/>
              </a:rPr>
              <a:pPr algn="r">
                <a:defRPr/>
              </a:pPr>
              <a:t>10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889BE20C-1F15-4146-873E-1E13A9C17A6F}" type="slidenum">
              <a:rPr lang="ru-RU" sz="1300">
                <a:latin typeface="+mn-lt"/>
              </a:rPr>
              <a:pPr algn="r" eaLnBrk="0" hangingPunct="0">
                <a:defRPr/>
              </a:pPr>
              <a:t>11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0988F94F-F12C-452B-B1B7-53FA1E50F463}" type="slidenum">
              <a:rPr lang="ru-RU" sz="1300">
                <a:latin typeface="+mn-lt"/>
              </a:rPr>
              <a:pPr algn="r" eaLnBrk="0" hangingPunct="0">
                <a:defRPr/>
              </a:pPr>
              <a:t>12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447566D1-B982-46B6-8529-C9BE683DFE52}" type="slidenum">
              <a:rPr lang="ru-RU" sz="1300">
                <a:latin typeface="+mn-lt"/>
              </a:rPr>
              <a:pPr algn="r" eaLnBrk="0" hangingPunct="0">
                <a:defRPr/>
              </a:pPr>
              <a:t>13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5B500221-88E5-4639-93BA-A7AA4B57A4E7}" type="slidenum">
              <a:rPr lang="ru-RU" sz="1300">
                <a:latin typeface="+mn-lt"/>
              </a:rPr>
              <a:pPr algn="r" eaLnBrk="0" hangingPunct="0">
                <a:defRPr/>
              </a:pPr>
              <a:t>14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90DC6030-5886-4E59-9E11-D70B3D18672B}" type="slidenum">
              <a:rPr lang="ru-RU" sz="1300">
                <a:latin typeface="+mn-lt"/>
              </a:rPr>
              <a:pPr algn="r" eaLnBrk="0" hangingPunct="0">
                <a:defRPr/>
              </a:pPr>
              <a:t>15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3275DA77-4EA5-4924-8CAD-CC24E7889665}" type="slidenum">
              <a:rPr lang="ru-RU" sz="1300">
                <a:latin typeface="+mn-lt"/>
              </a:rPr>
              <a:pPr algn="r" eaLnBrk="0" hangingPunct="0">
                <a:defRPr/>
              </a:pPr>
              <a:t>16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BA99EE9F-847E-4CC9-891D-81FA996E6132}" type="slidenum">
              <a:rPr lang="ru-RU" sz="1300">
                <a:latin typeface="+mn-lt"/>
              </a:rPr>
              <a:pPr algn="r">
                <a:defRPr/>
              </a:pPr>
              <a:t>17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335C5B59-6EB8-4490-BBC4-3E6C208B92F6}" type="slidenum">
              <a:rPr lang="ru-RU" sz="1300">
                <a:latin typeface="+mn-lt"/>
              </a:rPr>
              <a:pPr algn="r" eaLnBrk="0" hangingPunct="0">
                <a:defRPr/>
              </a:pPr>
              <a:t>18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 eaLnBrk="0" hangingPunct="0">
              <a:defRPr/>
            </a:pPr>
            <a:fld id="{05D3D037-6FC6-4D7C-B4D8-402EC06458E1}" type="slidenum">
              <a:rPr lang="ru-RU" sz="1300">
                <a:latin typeface="+mn-lt"/>
              </a:rPr>
              <a:pPr algn="r" eaLnBrk="0" hangingPunct="0">
                <a:defRPr/>
              </a:pPr>
              <a:t>19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09C381BF-4B93-480D-95AE-8568439B6F60}" type="slidenum">
              <a:rPr lang="ru-RU" sz="1300">
                <a:latin typeface="+mn-lt"/>
              </a:rPr>
              <a:pPr algn="r">
                <a:defRPr/>
              </a:pPr>
              <a:t>2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5" tIns="47628" rIns="95255" bIns="4762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3A09236-2EFE-4C79-9DB0-0B251F7093D8}" type="slidenum">
              <a:rPr lang="ru-RU" sz="13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ru-RU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E7511DD3-016E-49A1-A584-291DADA43097}" type="slidenum">
              <a:rPr lang="ru-RU" sz="1300">
                <a:latin typeface="+mn-lt"/>
              </a:rPr>
              <a:pPr algn="r">
                <a:defRPr/>
              </a:pPr>
              <a:t>3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2C612054-401B-4430-8C3E-C44A82D28B7B}" type="slidenum">
              <a:rPr lang="ru-RU" sz="1300">
                <a:latin typeface="+mn-lt"/>
              </a:rPr>
              <a:pPr algn="r">
                <a:defRPr/>
              </a:pPr>
              <a:t>4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EE8840CE-2991-4028-873F-1C3F4B2AC48F}" type="slidenum">
              <a:rPr lang="ru-RU" sz="1300">
                <a:latin typeface="+mn-lt"/>
              </a:rPr>
              <a:pPr algn="r">
                <a:defRPr/>
              </a:pPr>
              <a:t>5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61DD218C-9C4F-4874-8601-041BEDB27668}" type="slidenum">
              <a:rPr lang="ru-RU" sz="1300">
                <a:latin typeface="+mn-lt"/>
              </a:rPr>
              <a:pPr algn="r">
                <a:defRPr/>
              </a:pPr>
              <a:t>6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4401458E-B60F-4818-8A7A-F8E9B92BB433}" type="slidenum">
              <a:rPr lang="ru-RU" sz="1300">
                <a:latin typeface="+mn-lt"/>
              </a:rPr>
              <a:pPr algn="r">
                <a:defRPr/>
              </a:pPr>
              <a:t>7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AA8D2E08-2190-45FC-BA02-5B60074713D7}" type="slidenum">
              <a:rPr lang="ru-RU" sz="1300">
                <a:latin typeface="+mn-lt"/>
              </a:rPr>
              <a:pPr algn="r">
                <a:defRPr/>
              </a:pPr>
              <a:t>8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55" tIns="47628" rIns="95255" bIns="47628" anchor="b"/>
          <a:lstStyle/>
          <a:p>
            <a:pPr algn="r">
              <a:defRPr/>
            </a:pPr>
            <a:fld id="{2A876058-93CC-416E-AD1C-58C0E4952715}" type="slidenum">
              <a:rPr lang="ru-RU" sz="1300">
                <a:latin typeface="+mn-lt"/>
              </a:rPr>
              <a:pPr algn="r">
                <a:defRPr/>
              </a:pPr>
              <a:t>9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25AE-E94E-4369-B148-BFCC9A1D73D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4DDC-F32C-43A5-951B-97473A7E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3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FEA0-BD30-4890-A2CC-12A57FF3384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3E60-7848-44D6-AF55-7273C7339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1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0F46-1EF2-4704-9A9D-E7C29214E1F5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F4FF-7BA7-4E0D-817B-0BB5D213E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5176-EABE-44A6-8AB8-CB519649613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92B6-C9B2-4798-BA6B-E9476E518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0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D920-E34C-4671-B8BD-71B737822EB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3FF1-4D65-4ECC-9235-CF3885AC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3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4F15-65B4-436C-B317-0E9F3EF86514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97B7-5A26-42D8-A4A0-8931937BE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8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245F-D4EE-4338-9448-1B8FE5053C2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2A12-6E2D-40CE-8A97-8CC0C0C4C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7403-851E-442D-8F62-FD04EA4CCE46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3BE1-2BBD-48C6-A761-DE61CAAD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0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7194-52C4-49C7-AC98-4BCDB2B4E94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5CB8-453C-401C-B86F-90D528A24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6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9673-0EF6-47A1-A44C-21ECF2187D8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B217-02E0-40D8-AE68-5C97B8097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6884-17BD-4802-AC7D-D021BB4FF3C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17FE-171D-42FC-A641-5561860F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7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E678-008E-45DA-9E71-D38464AAEE5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6E04-75EA-4117-8BB8-C570CD74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07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9296-B4C6-4D1A-9990-4B8EDC90355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2BC5-F7EB-463A-B6FB-E61E41530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01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1580-0D2C-4372-BD5E-B92820A050C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7428-9B6D-4177-B467-2B0608787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7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9317-293A-4C6F-90B8-AAB3E774951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2021-50B0-4631-B623-590245869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7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F6A4-B0E9-4215-98B3-0B56B9DC56D5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1270-44A3-49FE-BDB9-F4AF899D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9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E69C-83A5-401C-A636-90406715BDA8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4814-CB76-4792-8DF0-F5362C332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1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937D-3B23-448D-9E0E-BF97718EDC6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8FD8-83A9-43E1-9126-E6A0FDF4D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9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4E74-AB0C-4E0D-84C3-938191DDBE1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8E35-5304-4396-B2A6-2892DB27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4743-7FD0-4929-B439-1B5F45983BB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66BE-7A77-437C-A874-1A7AB1498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1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1E36-E017-40CC-8EE1-9DA73AD867A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69D0-39A2-4148-95A3-1F4FD9340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1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FD72-5C5F-46D1-AD61-201ADAE173E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0088-437B-4262-A121-1E1055EE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1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10A026-1DFA-40FA-88CD-0D4F0E6A431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FFFF33-E850-46B9-BFD0-DEB74A4D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6B065-8474-4531-9D3D-3A8645D493B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43CAE5-7B1B-4E12-975E-4A3EE790B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_____Microsoft_Excel_97-200315.xls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_____Microsoft_Excel_97-200316.xls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emf"/><Relationship Id="rId2" Type="http://schemas.openxmlformats.org/officeDocument/2006/relationships/tags" Target="../tags/tag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Microsoft_Excel_97-200317.xls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_____Microsoft_Excel_97-200318.xls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_____Microsoft_Excel_97-200319.xls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emf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_____Microsoft_Excel_97-200320.xls"/><Relationship Id="rId11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_____Microsoft_Excel_97-200321.xls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2.xls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2.bin"/><Relationship Id="rId2" Type="http://schemas.openxmlformats.org/officeDocument/2006/relationships/tags" Target="../tags/tag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emf"/><Relationship Id="rId5" Type="http://schemas.openxmlformats.org/officeDocument/2006/relationships/oleObject" Target="../embeddings/_____Microsoft_Excel_97-200323.xls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emf"/><Relationship Id="rId5" Type="http://schemas.openxmlformats.org/officeDocument/2006/relationships/oleObject" Target="../embeddings/_____Microsoft_Excel_97-200324.xls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oleObject" Target="../embeddings/_____Microsoft_Excel_97-200325.xls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.xml"/><Relationship Id="rId7" Type="http://schemas.openxmlformats.org/officeDocument/2006/relationships/oleObject" Target="../embeddings/_____Microsoft_Excel_97-20031.xls"/><Relationship Id="rId12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notesSlide" Target="../notesSlides/notesSlide2.xml"/><Relationship Id="rId10" Type="http://schemas.openxmlformats.org/officeDocument/2006/relationships/oleObject" Target="../embeddings/_____Microsoft_Excel_97-20032.xls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emf"/><Relationship Id="rId5" Type="http://schemas.openxmlformats.org/officeDocument/2006/relationships/oleObject" Target="../embeddings/_____Microsoft_Excel_97-200326.xls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4.xls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_____Microsoft_Excel_97-20033.xls"/><Relationship Id="rId15" Type="http://schemas.openxmlformats.org/officeDocument/2006/relationships/oleObject" Target="../embeddings/_____Microsoft_Excel_97-20036.xls"/><Relationship Id="rId10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_____Microsoft_Excel_97-20039.xls"/><Relationship Id="rId10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_____Microsoft_Excel_97-200310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emf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Excel_97-200311.xls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_____Microsoft_Excel_97-200312.xls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_____Microsoft_Excel_97-200313.xls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_____Microsoft_Excel_97-200314.xls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16538704"/>
              </p:ext>
            </p:extLst>
          </p:nvPr>
        </p:nvGraphicFramePr>
        <p:xfrm>
          <a:off x="251520" y="1017588"/>
          <a:ext cx="4249043" cy="542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98006905"/>
              </p:ext>
            </p:extLst>
          </p:nvPr>
        </p:nvGraphicFramePr>
        <p:xfrm>
          <a:off x="4392692" y="1033740"/>
          <a:ext cx="439248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11188" y="620713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Положительная динамика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888319" y="620712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Отрицательная динамика</a:t>
            </a:r>
          </a:p>
        </p:txBody>
      </p:sp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84080"/>
            <a:ext cx="9252520" cy="1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835696" y="11005"/>
            <a:ext cx="6408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и реконструкция </a:t>
            </a: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объектов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0978"/>
              </p:ext>
            </p:extLst>
          </p:nvPr>
        </p:nvGraphicFramePr>
        <p:xfrm>
          <a:off x="185738" y="4653136"/>
          <a:ext cx="8785225" cy="2133544"/>
        </p:xfrm>
        <a:graphic>
          <a:graphicData uri="http://schemas.openxmlformats.org/drawingml/2006/table">
            <a:tbl>
              <a:tblPr/>
              <a:tblGrid>
                <a:gridCol w="7698630"/>
                <a:gridCol w="1086595"/>
              </a:tblGrid>
              <a:tr h="547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строительство</a:t>
                      </a:r>
                    </a:p>
                  </a:txBody>
                  <a:tcPr marL="91443" marR="91443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Протя-женность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723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Продолжаются строительно-монтажные работы: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2-ух участках автомобильной дороги «Омолон – Анадырь с подъездами до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Билибино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Комсомольского, 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Эгвекинота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»: км 503+000 – км 537+952 (процент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готовности 78%) и км 540 – км 575 (процент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готовности 55%);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2-ух мостовых переходах: на 539 км (процент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готовности 16%) и 502 км (процент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готовности 8%)</a:t>
                      </a:r>
                    </a:p>
                  </a:txBody>
                  <a:tcPr marL="91443" marR="91443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74,9 км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 км</a:t>
                      </a:r>
                    </a:p>
                  </a:txBody>
                  <a:tcPr marL="91443" marR="91443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4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49651"/>
              </p:ext>
            </p:extLst>
          </p:nvPr>
        </p:nvGraphicFramePr>
        <p:xfrm>
          <a:off x="179512" y="546960"/>
          <a:ext cx="8784976" cy="4106176"/>
        </p:xfrm>
        <a:graphic>
          <a:graphicData uri="http://schemas.openxmlformats.org/drawingml/2006/table">
            <a:tbl>
              <a:tblPr/>
              <a:tblGrid>
                <a:gridCol w="1870927"/>
                <a:gridCol w="6914049"/>
              </a:tblGrid>
              <a:tr h="606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861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Провиденский 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многофункциональная спортивная площадка с искусственным покрытием в с. Новое Чаплино; морг модульного исполнения для ГБУЗ «Провиденская районная больница»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Певек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Морг модульного исполнения для ГБУЗ «Чаунская районная больница»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Анадырский МР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«Магазин - пекарня - склад в с. Ваеги»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0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Чукотский МР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Врачебная амбулатория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с.Уэлен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6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 Эгвекинот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Морг модульного исполнения для ГБУЗ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«Межрайонный медицинский центр»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п.Эгвекинот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4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Билибинский МР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29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Модульный резервный источник энергоснабжения для ГБУЗ «Межрайонный медицинский центр в г.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Билибино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4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4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91308" y="130805"/>
            <a:ext cx="7344816" cy="400110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 результаты деятельности предприятий</a:t>
            </a:r>
          </a:p>
        </p:txBody>
      </p:sp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530548" y="836712"/>
            <a:ext cx="569763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Сумма прибыли прибыльных предприятий составила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28 923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млн. рублей (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рост в 1,7 раза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году).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96,8%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прибыли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обеспечили предприятия,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занимающиеся добычей полезных ископаемых</a:t>
            </a:r>
          </a:p>
          <a:p>
            <a:pPr algn="ctr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38161"/>
              </p:ext>
            </p:extLst>
          </p:nvPr>
        </p:nvGraphicFramePr>
        <p:xfrm>
          <a:off x="0" y="1916113"/>
          <a:ext cx="85471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Лист" r:id="rId5" imgW="8544035" imgH="4638743" progId="Excel.Sheet.8">
                  <p:embed/>
                </p:oleObj>
              </mc:Choice>
              <mc:Fallback>
                <p:oleObj name="Лист" r:id="rId5" imgW="8544035" imgH="4638743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854710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58281"/>
            <a:ext cx="9250932" cy="16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2051720" cy="330860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5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55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55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63688" y="59154"/>
            <a:ext cx="5761038" cy="400050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потребительских цен</a:t>
            </a:r>
          </a:p>
        </p:txBody>
      </p:sp>
      <p:graphicFrame>
        <p:nvGraphicFramePr>
          <p:cNvPr id="1536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465032"/>
              </p:ext>
            </p:extLst>
          </p:nvPr>
        </p:nvGraphicFramePr>
        <p:xfrm>
          <a:off x="92075" y="1557338"/>
          <a:ext cx="8723313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Лист" r:id="rId5" imgW="8725024" imgH="5191057" progId="Excel.Sheet.8">
                  <p:embed/>
                </p:oleObj>
              </mc:Choice>
              <mc:Fallback>
                <p:oleObj name="Лист" r:id="rId5" imgW="8725024" imgH="5191057" progId="Excel.Shee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1557338"/>
                        <a:ext cx="8723313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Прямоугольник 17"/>
          <p:cNvSpPr>
            <a:spLocks noChangeArrowheads="1"/>
          </p:cNvSpPr>
          <p:nvPr/>
        </p:nvSpPr>
        <p:spPr bwMode="auto">
          <a:xfrm>
            <a:off x="179388" y="549275"/>
            <a:ext cx="60487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" hangingPunct="0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 eaLnBrk="0" fontAlgn="b" hangingPunct="0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(декабрь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года к декабрю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года)  –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111,1%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ДФО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место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alt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2"/>
            <a:ext cx="9144000" cy="15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24286"/>
              </p:ext>
            </p:extLst>
          </p:nvPr>
        </p:nvGraphicFramePr>
        <p:xfrm>
          <a:off x="3995738" y="981075"/>
          <a:ext cx="50165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3" name="Лист" r:id="rId6" imgW="5019610" imgH="5676900" progId="Excel.Sheet.8">
                  <p:embed/>
                </p:oleObj>
              </mc:Choice>
              <mc:Fallback>
                <p:oleObj name="Лист" r:id="rId6" imgW="5019610" imgH="5676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981075"/>
                        <a:ext cx="501650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763688" y="33754"/>
            <a:ext cx="6552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Номинальная и реальная заработная плата</a:t>
            </a: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107950" y="517525"/>
            <a:ext cx="59762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Средняя начисленная зарплата в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78 893 рубля. 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в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ДФО,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по РФ</a:t>
            </a:r>
          </a:p>
        </p:txBody>
      </p:sp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4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34561"/>
              </p:ext>
            </p:extLst>
          </p:nvPr>
        </p:nvGraphicFramePr>
        <p:xfrm>
          <a:off x="-13830" y="1163856"/>
          <a:ext cx="4411662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4" name="Лист" r:id="rId10" imgW="4400466" imgH="5238885" progId="Excel.Sheet.8">
                  <p:embed/>
                </p:oleObj>
              </mc:Choice>
              <mc:Fallback>
                <p:oleObj name="Лист" r:id="rId10" imgW="4400466" imgH="5238885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830" y="1163856"/>
                        <a:ext cx="4411662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76250"/>
            <a:ext cx="9144000" cy="0"/>
          </a:xfrm>
          <a:prstGeom prst="line">
            <a:avLst/>
          </a:prstGeom>
          <a:ln w="38100">
            <a:solidFill>
              <a:srgbClr val="3399FF"/>
            </a:solidFill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22025"/>
              </p:ext>
            </p:extLst>
          </p:nvPr>
        </p:nvGraphicFramePr>
        <p:xfrm>
          <a:off x="247650" y="914400"/>
          <a:ext cx="851535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Лист" r:id="rId5" imgW="8515401" imgH="5676900" progId="Excel.Sheet.8">
                  <p:embed/>
                </p:oleObj>
              </mc:Choice>
              <mc:Fallback>
                <p:oleObj name="Лист" r:id="rId5" imgW="8515401" imgH="5676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914400"/>
                        <a:ext cx="851535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035374" y="0"/>
            <a:ext cx="5759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Номинальный и реальный размер пенсий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39552" y="-171450"/>
            <a:ext cx="849694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населения с доходами </a:t>
            </a:r>
            <a:endParaRPr lang="ru-RU" altLang="ru-RU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ниже  </a:t>
            </a:r>
            <a:r>
              <a:rPr lang="ru-RU" alt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прожиточного минимума</a:t>
            </a: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04608"/>
              </p:ext>
            </p:extLst>
          </p:nvPr>
        </p:nvGraphicFramePr>
        <p:xfrm>
          <a:off x="4160838" y="1054100"/>
          <a:ext cx="4887912" cy="58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Лист" r:id="rId6" imgW="4886435" imgH="5838757" progId="Excel.Sheet.8">
                  <p:embed/>
                </p:oleObj>
              </mc:Choice>
              <mc:Fallback>
                <p:oleObj name="Лист" r:id="rId6" imgW="4886435" imgH="583875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1054100"/>
                        <a:ext cx="4887912" cy="583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0" y="692150"/>
            <a:ext cx="46799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Доля численности населения с доходами ниже прожиточного минимума за 2014 год – 8,3%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в ДФО; 6 место по РФ</a:t>
            </a:r>
          </a:p>
        </p:txBody>
      </p:sp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71912"/>
            <a:ext cx="9217595" cy="16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8828555"/>
              </p:ext>
            </p:extLst>
          </p:nvPr>
        </p:nvGraphicFramePr>
        <p:xfrm>
          <a:off x="34925" y="1700808"/>
          <a:ext cx="4391025" cy="487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Лист" r:id="rId10" imgW="4381556" imgH="5038657" progId="Excel.Sheet.8">
                  <p:embed/>
                </p:oleObj>
              </mc:Choice>
              <mc:Fallback>
                <p:oleObj name="Лист" r:id="rId10" imgW="4381556" imgH="5038657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700808"/>
                        <a:ext cx="4391025" cy="487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74615" y="-69850"/>
            <a:ext cx="6673849" cy="707886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численности безработных и уровень безработицы (МОТ и зарегистрированной)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74180"/>
              </p:ext>
            </p:extLst>
          </p:nvPr>
        </p:nvGraphicFramePr>
        <p:xfrm>
          <a:off x="3707904" y="1219200"/>
          <a:ext cx="5436097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179388" y="765175"/>
            <a:ext cx="39608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Уровень безработицы (по методологии МОТ) в среднем за 2015 год – 4,0%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в ДФО; 6 место по РФ</a:t>
            </a:r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0" y="574888"/>
            <a:ext cx="9252520" cy="1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1680430"/>
              </p:ext>
            </p:extLst>
          </p:nvPr>
        </p:nvGraphicFramePr>
        <p:xfrm>
          <a:off x="323850" y="1700213"/>
          <a:ext cx="438308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Лист" r:id="rId8" imgW="4373776" imgH="5196744" progId="Excel.Sheet.8">
                  <p:embed/>
                </p:oleObj>
              </mc:Choice>
              <mc:Fallback>
                <p:oleObj name="Лист" r:id="rId8" imgW="4373776" imgH="5196744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438308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Rectangle 24"/>
          <p:cNvSpPr>
            <a:spLocks noChangeArrowheads="1"/>
          </p:cNvSpPr>
          <p:nvPr/>
        </p:nvSpPr>
        <p:spPr bwMode="auto">
          <a:xfrm>
            <a:off x="1691680" y="0"/>
            <a:ext cx="7164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населения (на конец года</a:t>
            </a: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человек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8700"/>
              </p:ext>
            </p:extLst>
          </p:nvPr>
        </p:nvGraphicFramePr>
        <p:xfrm>
          <a:off x="179388" y="981075"/>
          <a:ext cx="85423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Лист" r:id="rId5" imgW="8542036" imgH="5836968" progId="Excel.Sheet.8">
                  <p:embed/>
                </p:oleObj>
              </mc:Choice>
              <mc:Fallback>
                <p:oleObj name="Лист" r:id="rId5" imgW="8542036" imgH="5836968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8542337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0" y="528743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1926207" y="45242"/>
            <a:ext cx="6822257" cy="5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Миграция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населения (без учета </a:t>
            </a:r>
            <a:r>
              <a:rPr lang="ru-RU" alt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внутрирегиональной</a:t>
            </a: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миграции), человек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11999"/>
              </p:ext>
            </p:extLst>
          </p:nvPr>
        </p:nvGraphicFramePr>
        <p:xfrm>
          <a:off x="107504" y="800330"/>
          <a:ext cx="8928992" cy="591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Лист" r:id="rId5" imgW="9631644" imgH="5836968" progId="Excel.Sheet.8">
                  <p:embed/>
                </p:oleObj>
              </mc:Choice>
              <mc:Fallback>
                <p:oleObj name="Лист" r:id="rId5" imgW="9631644" imgH="583696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800330"/>
                        <a:ext cx="8928992" cy="591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637359"/>
            <a:ext cx="9324528" cy="16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253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55173"/>
              </p:ext>
            </p:extLst>
          </p:nvPr>
        </p:nvGraphicFramePr>
        <p:xfrm>
          <a:off x="-12700" y="764704"/>
          <a:ext cx="91567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Лист" r:id="rId5" imgW="9153455" imgH="5610157" progId="Excel.Sheet.8">
                  <p:embed/>
                </p:oleObj>
              </mc:Choice>
              <mc:Fallback>
                <p:oleObj name="Лист" r:id="rId5" imgW="9153455" imgH="5610157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764704"/>
                        <a:ext cx="91567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763688" y="90843"/>
            <a:ext cx="648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Естественное движение </a:t>
            </a:r>
            <a:r>
              <a:rPr lang="ru-RU" alt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населения, человек</a:t>
            </a:r>
            <a:endParaRPr lang="ru-RU" alt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4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124" name="Object 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087415"/>
              </p:ext>
            </p:extLst>
          </p:nvPr>
        </p:nvGraphicFramePr>
        <p:xfrm>
          <a:off x="-184150" y="1465263"/>
          <a:ext cx="4762500" cy="49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Лист" r:id="rId7" imgW="4396684" imgH="4838616" progId="Excel.Sheet.8">
                  <p:embed/>
                </p:oleObj>
              </mc:Choice>
              <mc:Fallback>
                <p:oleObj name="Лист" r:id="rId7" imgW="4396684" imgH="4838616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4150" y="1465263"/>
                        <a:ext cx="4762500" cy="490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87925" y="5060950"/>
            <a:ext cx="78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altLang="ru-RU" sz="1000"/>
          </a:p>
        </p:txBody>
      </p:sp>
      <p:graphicFrame>
        <p:nvGraphicFramePr>
          <p:cNvPr id="51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0883108"/>
              </p:ext>
            </p:extLst>
          </p:nvPr>
        </p:nvGraphicFramePr>
        <p:xfrm>
          <a:off x="4427538" y="1663700"/>
          <a:ext cx="4468812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Лист" r:id="rId10" imgW="4867255" imgH="5019743" progId="Excel.Sheet.8">
                  <p:embed/>
                </p:oleObj>
              </mc:Choice>
              <mc:Fallback>
                <p:oleObj name="Лист" r:id="rId10" imgW="4867255" imgH="501974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663700"/>
                        <a:ext cx="4468812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Прямоугольник 17"/>
          <p:cNvSpPr>
            <a:spLocks noChangeArrowheads="1"/>
          </p:cNvSpPr>
          <p:nvPr/>
        </p:nvSpPr>
        <p:spPr bwMode="auto">
          <a:xfrm>
            <a:off x="2411760" y="80963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Валовой региональный продукт </a:t>
            </a:r>
            <a:endParaRPr lang="ru-RU" alt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8" name="Прямоугольник 18"/>
          <p:cNvSpPr>
            <a:spLocks noChangeArrowheads="1"/>
          </p:cNvSpPr>
          <p:nvPr/>
        </p:nvSpPr>
        <p:spPr bwMode="auto">
          <a:xfrm>
            <a:off x="0" y="620713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Валовой региональный продукт на душу населения за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1 119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место в ДФО;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 РФ</a:t>
            </a:r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500229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-4762"/>
            <a:ext cx="6552728" cy="708025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 «майских» Указов Президента РФ по заработной плате, %</a:t>
            </a:r>
            <a:endParaRPr lang="ru-RU" sz="20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98712"/>
              </p:ext>
            </p:extLst>
          </p:nvPr>
        </p:nvGraphicFramePr>
        <p:xfrm>
          <a:off x="0" y="709613"/>
          <a:ext cx="9045575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Лист" r:id="rId5" imgW="8705844" imgH="5734185" progId="Excel.Sheet.8">
                  <p:embed/>
                </p:oleObj>
              </mc:Choice>
              <mc:Fallback>
                <p:oleObj name="Лист" r:id="rId5" imgW="8705844" imgH="5734185" progId="Excel.Shee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9613"/>
                        <a:ext cx="9045575" cy="614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4526"/>
            <a:ext cx="9252520" cy="1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806238"/>
            <a:ext cx="636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показатели роста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отдельных категорий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по всем категориям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категории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допобразования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55565"/>
              </p:ext>
            </p:extLst>
          </p:nvPr>
        </p:nvGraphicFramePr>
        <p:xfrm>
          <a:off x="103188" y="903288"/>
          <a:ext cx="4838700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" name="Лист" r:id="rId5" imgW="4895889" imgH="2648085" progId="Excel.Sheet.8">
                  <p:embed/>
                </p:oleObj>
              </mc:Choice>
              <mc:Fallback>
                <p:oleObj name="Лист" r:id="rId5" imgW="4895889" imgH="264808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903288"/>
                        <a:ext cx="4838700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98672"/>
              </p:ext>
            </p:extLst>
          </p:nvPr>
        </p:nvGraphicFramePr>
        <p:xfrm>
          <a:off x="4354513" y="3578225"/>
          <a:ext cx="4759325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" name="Лист" r:id="rId8" imgW="4667357" imgH="2600257" progId="Excel.Sheet.8">
                  <p:embed/>
                </p:oleObj>
              </mc:Choice>
              <mc:Fallback>
                <p:oleObj name="Лист" r:id="rId8" imgW="4667357" imgH="2600257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3578225"/>
                        <a:ext cx="4759325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48616" y="76200"/>
            <a:ext cx="435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Добыча полезных ископаемых</a:t>
            </a:r>
          </a:p>
        </p:txBody>
      </p:sp>
      <p:sp>
        <p:nvSpPr>
          <p:cNvPr id="6152" name="Равнобедренный треугольник 16"/>
          <p:cNvSpPr>
            <a:spLocks noChangeArrowheads="1"/>
          </p:cNvSpPr>
          <p:nvPr/>
        </p:nvSpPr>
        <p:spPr bwMode="auto">
          <a:xfrm>
            <a:off x="7940728" y="4156223"/>
            <a:ext cx="360363" cy="2159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6153" name="TextBox 19"/>
          <p:cNvSpPr txBox="1">
            <a:spLocks noChangeArrowheads="1"/>
          </p:cNvSpPr>
          <p:nvPr/>
        </p:nvSpPr>
        <p:spPr bwMode="auto">
          <a:xfrm>
            <a:off x="3483769" y="1376363"/>
            <a:ext cx="103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на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11% 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20"/>
          <p:cNvSpPr txBox="1">
            <a:spLocks noChangeArrowheads="1"/>
          </p:cNvSpPr>
          <p:nvPr/>
        </p:nvSpPr>
        <p:spPr bwMode="auto">
          <a:xfrm>
            <a:off x="3301157" y="4359422"/>
            <a:ext cx="1168499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13% 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7632700" y="3879998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на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0,4%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Равнобедренный треугольник 16"/>
          <p:cNvSpPr>
            <a:spLocks noChangeArrowheads="1"/>
          </p:cNvSpPr>
          <p:nvPr/>
        </p:nvSpPr>
        <p:spPr bwMode="auto">
          <a:xfrm>
            <a:off x="3821111" y="1652588"/>
            <a:ext cx="360363" cy="2159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pPr eaLnBrk="0" hangingPunct="0"/>
            <a:endParaRPr lang="ru-RU" altLang="ru-RU" dirty="0"/>
          </a:p>
        </p:txBody>
      </p:sp>
      <p:pic>
        <p:nvPicPr>
          <p:cNvPr id="616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73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6156" name="TextBox 22"/>
          <p:cNvSpPr txBox="1">
            <a:spLocks noChangeArrowheads="1"/>
          </p:cNvSpPr>
          <p:nvPr/>
        </p:nvSpPr>
        <p:spPr bwMode="auto">
          <a:xfrm>
            <a:off x="7441187" y="1677175"/>
            <a:ext cx="1503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54%</a:t>
            </a:r>
            <a:endParaRPr lang="ru-RU" alt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03281"/>
              </p:ext>
            </p:extLst>
          </p:nvPr>
        </p:nvGraphicFramePr>
        <p:xfrm>
          <a:off x="4727235" y="924908"/>
          <a:ext cx="4280347" cy="256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" name="Лист" r:id="rId12" imgW="4191113" imgH="2390843" progId="Excel.Sheet.8">
                  <p:embed/>
                </p:oleObj>
              </mc:Choice>
              <mc:Fallback>
                <p:oleObj name="Лист" r:id="rId12" imgW="4191113" imgH="239084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235" y="924908"/>
                        <a:ext cx="4280347" cy="2561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Равнобедренный треугольник 18"/>
          <p:cNvSpPr/>
          <p:nvPr/>
        </p:nvSpPr>
        <p:spPr bwMode="auto">
          <a:xfrm>
            <a:off x="8001017" y="1954174"/>
            <a:ext cx="342865" cy="251512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EEECE1"/>
            </a:prstShdw>
          </a:effectLst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Равнобедренный треугольник 16"/>
          <p:cNvSpPr>
            <a:spLocks noChangeArrowheads="1"/>
          </p:cNvSpPr>
          <p:nvPr/>
        </p:nvSpPr>
        <p:spPr bwMode="auto">
          <a:xfrm>
            <a:off x="3640931" y="4680540"/>
            <a:ext cx="360363" cy="2159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pPr eaLnBrk="0" hangingPunct="0"/>
            <a:endParaRPr lang="ru-RU" alt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82300"/>
              </p:ext>
            </p:extLst>
          </p:nvPr>
        </p:nvGraphicFramePr>
        <p:xfrm>
          <a:off x="0" y="3645024"/>
          <a:ext cx="484448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" name="Лист" r:id="rId15" imgW="4857801" imgH="2533785" progId="Excel.Sheet.8">
                  <p:embed/>
                </p:oleObj>
              </mc:Choice>
              <mc:Fallback>
                <p:oleObj name="Лист" r:id="rId15" imgW="4857801" imgH="253378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45024"/>
                        <a:ext cx="4844480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0825" y="612205"/>
            <a:ext cx="403383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50" b="1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 </a:t>
            </a:r>
          </a:p>
          <a:p>
            <a:pPr algn="ctr" eaLnBrk="1" hangingPunct="1">
              <a:defRPr/>
            </a:pPr>
            <a:r>
              <a:rPr lang="ru-RU" altLang="ru-RU" sz="1650" b="1" dirty="0" smtClean="0"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ru-RU" altLang="ru-RU" sz="165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50" b="1" dirty="0" smtClean="0">
                <a:latin typeface="Times New Roman" pitchFamily="18" charset="0"/>
                <a:cs typeface="Times New Roman" pitchFamily="18" charset="0"/>
              </a:rPr>
              <a:t> году – 85,8%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место в ДФО; 85 место в РФ</a:t>
            </a:r>
          </a:p>
          <a:p>
            <a:pPr algn="ctr" eaLnBrk="1" hangingPunct="1">
              <a:defRPr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8952" y="79375"/>
            <a:ext cx="4716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9872"/>
              </p:ext>
            </p:extLst>
          </p:nvPr>
        </p:nvGraphicFramePr>
        <p:xfrm>
          <a:off x="-49944" y="1412777"/>
          <a:ext cx="509762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730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999202"/>
              </p:ext>
            </p:extLst>
          </p:nvPr>
        </p:nvGraphicFramePr>
        <p:xfrm>
          <a:off x="4859338" y="1285875"/>
          <a:ext cx="414496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Лист" r:id="rId7" imgW="4000399" imgH="4867343" progId="Excel.Sheet.8">
                  <p:embed/>
                </p:oleObj>
              </mc:Choice>
              <mc:Fallback>
                <p:oleObj name="Лист" r:id="rId7" imgW="4000399" imgH="4867343" progId="Excel.Shee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85875"/>
                        <a:ext cx="414496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14488" y="41276"/>
            <a:ext cx="558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Сельское хозяйство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3184"/>
              </p:ext>
            </p:extLst>
          </p:nvPr>
        </p:nvGraphicFramePr>
        <p:xfrm>
          <a:off x="396875" y="1196975"/>
          <a:ext cx="8232775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Лист" r:id="rId5" imgW="8016249" imgH="5257872" progId="Excel.Sheet.8">
                  <p:embed/>
                </p:oleObj>
              </mc:Choice>
              <mc:Fallback>
                <p:oleObj name="Лист" r:id="rId5" imgW="8016249" imgH="525787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196975"/>
                        <a:ext cx="8232775" cy="549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89"/>
            <a:ext cx="9252519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53096" y="84493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оленины (в живом весе), тонн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2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850166"/>
              </p:ext>
            </p:extLst>
          </p:nvPr>
        </p:nvGraphicFramePr>
        <p:xfrm>
          <a:off x="633611" y="693738"/>
          <a:ext cx="82804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Диаграмма" r:id="rId5" imgW="4210110" imgH="3000375" progId="Excel.Chart.8">
                  <p:embed/>
                </p:oleObj>
              </mc:Choice>
              <mc:Fallback>
                <p:oleObj name="Диаграмма" r:id="rId5" imgW="4210110" imgH="30003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11" y="693738"/>
                        <a:ext cx="82804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281862" y="2095520"/>
            <a:ext cx="146660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</a:rPr>
              <a:t>Снижение на 22%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49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graphicFrame>
        <p:nvGraphicFramePr>
          <p:cNvPr id="92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08601"/>
              </p:ext>
            </p:extLst>
          </p:nvPr>
        </p:nvGraphicFramePr>
        <p:xfrm>
          <a:off x="388938" y="1412875"/>
          <a:ext cx="8539162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Лист" r:id="rId9" imgW="8542036" imgH="4465368" progId="Excel.Sheet.8">
                  <p:embed/>
                </p:oleObj>
              </mc:Choice>
              <mc:Fallback>
                <p:oleObj name="Лист" r:id="rId9" imgW="8542036" imgH="4465368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412875"/>
                        <a:ext cx="8539162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Равнобедренный треугольник 11"/>
          <p:cNvSpPr/>
          <p:nvPr/>
        </p:nvSpPr>
        <p:spPr bwMode="auto">
          <a:xfrm>
            <a:off x="7762928" y="2402212"/>
            <a:ext cx="342865" cy="251512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EEECE1"/>
            </a:prstShdw>
          </a:effectLst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4236" y="688181"/>
            <a:ext cx="5078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Объем инвестиций в основной капитал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на одного жителя в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2015 году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167,7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место в ДФО;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место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alt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04194"/>
              </p:ext>
            </p:extLst>
          </p:nvPr>
        </p:nvGraphicFramePr>
        <p:xfrm>
          <a:off x="4788024" y="1412776"/>
          <a:ext cx="4192588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" name="Лист" r:id="rId6" imgW="3771866" imgH="4390957" progId="Excel.Sheet.8">
                  <p:embed/>
                </p:oleObj>
              </mc:Choice>
              <mc:Fallback>
                <p:oleObj name="Лист" r:id="rId6" imgW="3771866" imgH="439095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412776"/>
                        <a:ext cx="4192588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603659" y="-4347"/>
            <a:ext cx="604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Инвестиции в основной капитал</a:t>
            </a:r>
          </a:p>
        </p:txBody>
      </p:sp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4"/>
            <a:ext cx="9252519" cy="1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6936231"/>
              </p:ext>
            </p:extLst>
          </p:nvPr>
        </p:nvGraphicFramePr>
        <p:xfrm>
          <a:off x="234950" y="1544638"/>
          <a:ext cx="4391025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" name="Лист" r:id="rId10" imgW="4381556" imgH="5204520" progId="Excel.Sheet.8">
                  <p:embed/>
                </p:oleObj>
              </mc:Choice>
              <mc:Fallback>
                <p:oleObj name="Лист" r:id="rId10" imgW="4381556" imgH="520452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544638"/>
                        <a:ext cx="4391025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79833"/>
              </p:ext>
            </p:extLst>
          </p:nvPr>
        </p:nvGraphicFramePr>
        <p:xfrm>
          <a:off x="323850" y="1052513"/>
          <a:ext cx="8601075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Лист" r:id="rId5" imgW="9058368" imgH="4800600" progId="Excel.Sheet.8">
                  <p:embed/>
                </p:oleObj>
              </mc:Choice>
              <mc:Fallback>
                <p:oleObj name="Лист" r:id="rId5" imgW="9058368" imgH="480060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8601075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833888" y="0"/>
            <a:ext cx="6696744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инвестиций в основной капитал, в %</a:t>
            </a: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4"/>
            <a:ext cx="9252520" cy="1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1"/>
          <p:cNvSpPr/>
          <p:nvPr/>
        </p:nvSpPr>
        <p:spPr>
          <a:xfrm>
            <a:off x="0" y="0"/>
            <a:ext cx="9540875" cy="7029450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564"/>
              </p:ext>
            </p:extLst>
          </p:nvPr>
        </p:nvGraphicFramePr>
        <p:xfrm>
          <a:off x="98995" y="907629"/>
          <a:ext cx="915352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Лист" r:id="rId5" imgW="9153455" imgH="5295900" progId="Excel.Sheet.8">
                  <p:embed/>
                </p:oleObj>
              </mc:Choice>
              <mc:Fallback>
                <p:oleObj name="Лист" r:id="rId5" imgW="9153455" imgH="529590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95" y="907629"/>
                        <a:ext cx="9153525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341438"/>
            <a:ext cx="8604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/>
            </a:r>
            <a:br>
              <a:rPr lang="ru-RU" altLang="ru-RU" sz="2000" b="1"/>
            </a:br>
            <a:r>
              <a:rPr lang="ru-RU" altLang="ru-RU" sz="2000" b="1"/>
              <a:t> 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1917824" y="61536"/>
            <a:ext cx="61024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Ввод в действие жилых домов, тыс. кв</a:t>
            </a:r>
            <a:r>
              <a:rPr lang="ru-RU" alt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</a:t>
            </a:r>
            <a:r>
              <a:rPr lang="ru-RU" alt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ru-RU" alt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alt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71" name="AutoShape 12"/>
          <p:cNvSpPr>
            <a:spLocks noChangeArrowheads="1"/>
          </p:cNvSpPr>
          <p:nvPr/>
        </p:nvSpPr>
        <p:spPr bwMode="auto">
          <a:xfrm>
            <a:off x="3858965" y="759282"/>
            <a:ext cx="4889499" cy="792584"/>
          </a:xfrm>
          <a:prstGeom prst="wedgeRectCallout">
            <a:avLst>
              <a:gd name="adj1" fmla="val 37454"/>
              <a:gd name="adj2" fmla="val 67013"/>
            </a:avLst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2 этажный жилой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дом в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п. Угольные-Копи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м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ногоквартирный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жилой дом в с.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Усть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-Белая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8-ми квартирный жилой дом в п. Угольные Копи</a:t>
            </a:r>
          </a:p>
          <a:p>
            <a:pPr>
              <a:defRPr/>
            </a:pPr>
            <a:endParaRPr lang="ru-RU" sz="15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635375" y="2565400"/>
            <a:ext cx="4318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503"/>
            <a:ext cx="9252520" cy="1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2051720" cy="338554"/>
          </a:xfrm>
          <a:prstGeom prst="rect">
            <a:avLst/>
          </a:prstGeom>
          <a:noFill/>
          <a:effectLst>
            <a:outerShdw blurRad="152400" dist="7239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iiYjyiY0mlRCcjBnXY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ligRgqpUGdPh58zc.21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iiYjyiY0mlRCcjBnXY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iiYjyiY0mlRCcjBnXY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iiYjyiY0mlRCcjBnXY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iiYjyiY0mlRCcjBnXYjQ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14025</TotalTime>
  <Words>773</Words>
  <Application>Microsoft Office PowerPoint</Application>
  <PresentationFormat>Экран (4:3)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1_Тема Office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riac4</dc:creator>
  <cp:lastModifiedBy>Гончарова Лариса Генадьевна</cp:lastModifiedBy>
  <cp:revision>1118</cp:revision>
  <cp:lastPrinted>2015-04-17T08:49:34Z</cp:lastPrinted>
  <dcterms:created xsi:type="dcterms:W3CDTF">2013-02-07T11:49:02Z</dcterms:created>
  <dcterms:modified xsi:type="dcterms:W3CDTF">2017-04-24T10:22:53Z</dcterms:modified>
</cp:coreProperties>
</file>